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8" r:id="rId4"/>
    <p:sldId id="259" r:id="rId5"/>
    <p:sldId id="261" r:id="rId6"/>
    <p:sldId id="262" r:id="rId7"/>
    <p:sldId id="263" r:id="rId8"/>
    <p:sldId id="264" r:id="rId9"/>
    <p:sldId id="265" r:id="rId10"/>
    <p:sldId id="266" r:id="rId11"/>
    <p:sldId id="260"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AC2B6-29D0-4921-7915-1D56C16293D5}" v="6001" dt="2020-03-13T05:13:28.300"/>
    <p1510:client id="{1F320A02-575C-50CE-2D47-4F6AD30F4F01}" v="92" dt="2020-03-06T18:11:27.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1" d="100"/>
          <a:sy n="91" d="100"/>
        </p:scale>
        <p:origin x="18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3899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519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042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10821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1120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985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013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7080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56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528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338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405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124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191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968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6940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3/12/2020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268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3/12/2020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45547023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2" r:id="rId12"/>
    <p:sldLayoutId id="2147483697" r:id="rId13"/>
    <p:sldLayoutId id="2147483698" r:id="rId14"/>
    <p:sldLayoutId id="2147483699" r:id="rId15"/>
    <p:sldLayoutId id="2147483700" r:id="rId16"/>
    <p:sldLayoutId id="2147483701" r:id="rId17"/>
  </p:sldLayoutIdLst>
  <p:hf sldNum="0" hdr="0" ftr="0" dt="0"/>
  <p:txStyles>
    <p:titleStyle>
      <a:lvl1pPr algn="ctr" defTabSz="457200" rtl="0" eaLnBrk="1" latinLnBrk="0" hangingPunct="1">
        <a:lnSpc>
          <a:spcPct val="90000"/>
        </a:lnSpc>
        <a:spcBef>
          <a:spcPct val="0"/>
        </a:spcBef>
        <a:buNone/>
        <a:defRPr sz="46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energy.gov/articles/history-light-bulb" TargetMode="External"/><Relationship Id="rId2" Type="http://schemas.openxmlformats.org/officeDocument/2006/relationships/hyperlink" Target="http://www.britannica.com/technology/invention-technology" TargetMode="External"/><Relationship Id="rId1" Type="http://schemas.openxmlformats.org/officeDocument/2006/relationships/slideLayout" Target="../slideLayouts/slideLayout2.xml"/><Relationship Id="rId4" Type="http://schemas.openxmlformats.org/officeDocument/2006/relationships/hyperlink" Target="http://www.lifehack.org/533944/top-8-benefits-using-led-ligh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DD94A-E109-40A3-A935-871685A16B04}"/>
              </a:ext>
            </a:extLst>
          </p:cNvPr>
          <p:cNvPicPr>
            <a:picLocks noChangeAspect="1"/>
          </p:cNvPicPr>
          <p:nvPr/>
        </p:nvPicPr>
        <p:blipFill rotWithShape="1">
          <a:blip r:embed="rId3"/>
          <a:srcRect t="15730"/>
          <a:stretch/>
        </p:blipFill>
        <p:spPr>
          <a:xfrm>
            <a:off x="-3047" y="10"/>
            <a:ext cx="12191999" cy="6857990"/>
          </a:xfrm>
          <a:prstGeom prst="rect">
            <a:avLst/>
          </a:prstGeom>
        </p:spPr>
      </p:pic>
      <p:sp>
        <p:nvSpPr>
          <p:cNvPr id="11" name="Rectangle 13">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346"/>
            <a:ext cx="12191999" cy="2155484"/>
          </a:xfrm>
          <a:prstGeom prst="rect">
            <a:avLst/>
          </a:prstGeom>
          <a:gradFill flip="none" rotWithShape="1">
            <a:gsLst>
              <a:gs pos="59000">
                <a:schemeClr val="bg1">
                  <a:alpha val="3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부제목 2"/>
          <p:cNvSpPr>
            <a:spLocks noGrp="1"/>
          </p:cNvSpPr>
          <p:nvPr>
            <p:ph type="subTitle" idx="1"/>
          </p:nvPr>
        </p:nvSpPr>
        <p:spPr>
          <a:xfrm>
            <a:off x="318682" y="321733"/>
            <a:ext cx="11548533" cy="1831405"/>
          </a:xfrm>
        </p:spPr>
        <p:txBody>
          <a:bodyPr anchor="t">
            <a:normAutofit/>
          </a:bodyPr>
          <a:lstStyle/>
          <a:p>
            <a:pPr algn="l"/>
            <a:r>
              <a:rPr lang="ko-KR" altLang="en-US" sz="2400">
                <a:ln>
                  <a:solidFill>
                    <a:srgbClr val="000000">
                      <a:lumMod val="75000"/>
                      <a:lumOff val="25000"/>
                      <a:alpha val="10000"/>
                    </a:srgbClr>
                  </a:solidFill>
                </a:ln>
                <a:effectLst>
                  <a:outerShdw blurRad="9525" dist="25400" dir="14640000" algn="tl" rotWithShape="0">
                    <a:srgbClr val="000000">
                      <a:alpha val="30000"/>
                    </a:srgbClr>
                  </a:outerShdw>
                </a:effectLst>
                <a:ea typeface="돋움"/>
              </a:rPr>
              <a:t>Made by Chris</a:t>
            </a:r>
            <a:endParaRPr lang="ko-KR" altLang="en-US" sz="2400"/>
          </a:p>
        </p:txBody>
      </p:sp>
      <p:sp>
        <p:nvSpPr>
          <p:cNvPr id="12" name="Rectangle 15">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534655"/>
            <a:ext cx="12191999" cy="3323345"/>
          </a:xfrm>
          <a:prstGeom prst="rect">
            <a:avLst/>
          </a:prstGeom>
          <a:gradFill flip="none" rotWithShape="1">
            <a:gsLst>
              <a:gs pos="57000">
                <a:schemeClr val="bg1">
                  <a:alpha val="3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p:cNvSpPr>
            <a:spLocks noGrp="1"/>
          </p:cNvSpPr>
          <p:nvPr>
            <p:ph type="ctrTitle"/>
          </p:nvPr>
        </p:nvSpPr>
        <p:spPr>
          <a:xfrm>
            <a:off x="321733" y="2306963"/>
            <a:ext cx="11545482" cy="3670255"/>
          </a:xfrm>
        </p:spPr>
        <p:txBody>
          <a:bodyPr anchor="b">
            <a:normAutofit/>
          </a:bodyPr>
          <a:lstStyle/>
          <a:p>
            <a:pPr algn="l"/>
            <a:r>
              <a:rPr lang="ko-KR" altLang="en-US" sz="11500">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ea typeface="돋움"/>
              </a:rPr>
              <a:t>ADL Project </a:t>
            </a:r>
            <a:br>
              <a:rPr lang="ko-KR" altLang="en-US" sz="11500">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ea typeface="돋움"/>
              </a:rPr>
            </a:br>
            <a:r>
              <a:rPr lang="ko-KR" altLang="en-US" sz="11500">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ea typeface="돋움"/>
              </a:rPr>
              <a:t>Lightbulb</a:t>
            </a:r>
          </a:p>
        </p:txBody>
      </p:sp>
    </p:spTree>
    <p:extLst>
      <p:ext uri="{BB962C8B-B14F-4D97-AF65-F5344CB8AC3E}">
        <p14:creationId xmlns:p14="http://schemas.microsoft.com/office/powerpoint/2010/main" val="356921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C338918-72E1-45CA-AB78-C8292B5AFBCF}"/>
              </a:ext>
            </a:extLst>
          </p:cNvPr>
          <p:cNvSpPr>
            <a:spLocks noGrp="1"/>
          </p:cNvSpPr>
          <p:nvPr>
            <p:ph type="title"/>
          </p:nvPr>
        </p:nvSpPr>
        <p:spPr>
          <a:xfrm>
            <a:off x="923955" y="2804160"/>
            <a:ext cx="10353762" cy="1257300"/>
          </a:xfrm>
        </p:spPr>
        <p:txBody>
          <a:bodyPr/>
          <a:lstStyle/>
          <a:p>
            <a:r>
              <a:rPr lang="ko-KR" altLang="en-US">
                <a:ln>
                  <a:solidFill>
                    <a:srgbClr val="000000">
                      <a:lumMod val="75000"/>
                      <a:lumOff val="25000"/>
                      <a:alpha val="10000"/>
                    </a:srgbClr>
                  </a:solidFill>
                </a:ln>
                <a:effectLst>
                  <a:outerShdw blurRad="9525" dist="25400" dir="14640000" algn="tl" rotWithShape="0">
                    <a:srgbClr val="000000">
                      <a:alpha val="30000"/>
                    </a:srgbClr>
                  </a:outerShdw>
                </a:effectLst>
                <a:ea typeface="돋움"/>
              </a:rPr>
              <a:t>Thank you Mr. Basso</a:t>
            </a:r>
            <a:endParaRPr lang="ko-KR" altLang="en-US"/>
          </a:p>
        </p:txBody>
      </p:sp>
    </p:spTree>
    <p:extLst>
      <p:ext uri="{BB962C8B-B14F-4D97-AF65-F5344CB8AC3E}">
        <p14:creationId xmlns:p14="http://schemas.microsoft.com/office/powerpoint/2010/main" val="46855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E866681-747C-4C33-AB96-E4718C05A5C1}"/>
              </a:ext>
            </a:extLst>
          </p:cNvPr>
          <p:cNvSpPr>
            <a:spLocks noGrp="1"/>
          </p:cNvSpPr>
          <p:nvPr>
            <p:ph type="title"/>
          </p:nvPr>
        </p:nvSpPr>
        <p:spPr/>
        <p:txBody>
          <a:bodyPr/>
          <a:lstStyle/>
          <a:p>
            <a:r>
              <a:rPr lang="ko-KR" altLang="en-US" dirty="0" err="1">
                <a:ln>
                  <a:solidFill>
                    <a:srgbClr val="000000">
                      <a:lumMod val="75000"/>
                      <a:lumOff val="25000"/>
                      <a:alpha val="10000"/>
                    </a:srgbClr>
                  </a:solidFill>
                </a:ln>
                <a:effectLst>
                  <a:outerShdw blurRad="9525" dist="25400" dir="14640000" algn="tl" rotWithShape="0">
                    <a:srgbClr val="000000">
                      <a:alpha val="30000"/>
                    </a:srgbClr>
                  </a:outerShdw>
                </a:effectLst>
                <a:ea typeface="돋움"/>
              </a:rPr>
              <a:t>Bibliography</a:t>
            </a:r>
            <a:endParaRPr lang="ko-KR" altLang="en-US" dirty="0" err="1"/>
          </a:p>
        </p:txBody>
      </p:sp>
      <p:sp>
        <p:nvSpPr>
          <p:cNvPr id="3" name="내용 개체 틀 2">
            <a:extLst>
              <a:ext uri="{FF2B5EF4-FFF2-40B4-BE49-F238E27FC236}">
                <a16:creationId xmlns:a16="http://schemas.microsoft.com/office/drawing/2014/main" id="{55D1EC47-2700-4B40-9D9A-D921A4AF6337}"/>
              </a:ext>
            </a:extLst>
          </p:cNvPr>
          <p:cNvSpPr>
            <a:spLocks noGrp="1"/>
          </p:cNvSpPr>
          <p:nvPr>
            <p:ph idx="1"/>
          </p:nvPr>
        </p:nvSpPr>
        <p:spPr/>
        <p:txBody>
          <a:bodyPr/>
          <a:lstStyle/>
          <a:p>
            <a:pPr indent="-305435"/>
            <a:r>
              <a:rPr lang="ko-KR" dirty="0"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Burke</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ko-KR" dirty="0"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James</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ko-KR" dirty="0"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Invention</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ko-KR" i="1" dirty="0"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Encyclopædia</a:t>
            </a:r>
            <a:r>
              <a:rPr lang="ko-KR"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ko-KR" i="1" dirty="0"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Britannica</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ko-KR" dirty="0"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Encyclopædia</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ko-KR" dirty="0"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Britannica</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Inc., 12 </a:t>
            </a:r>
            <a:r>
              <a:rPr lang="ko-KR" dirty="0"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June</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2018, </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2"/>
              </a:rPr>
              <a:t>www.britannica.com/technology/invention-technology</a:t>
            </a:r>
            <a:r>
              <a:rPr 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a:t>
            </a:r>
            <a:endPar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돋움" panose="020B0600000101010101" pitchFamily="34" charset="-127"/>
              <a:cs typeface="+mn-lt"/>
            </a:endParaRPr>
          </a:p>
          <a:p>
            <a:pPr indent="-305435"/>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Light</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Bulb</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(1879)</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Industrial</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Revolution.”</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altLang="ko-KR"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Google</a:t>
            </a:r>
            <a:r>
              <a:rPr lang="ko-KR" altLang="en-US"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altLang="ko-KR"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Sites</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sites.google.com/site/</a:t>
            </a:r>
            <a:r>
              <a:rPr lang="en-US" altLang="ko-KR" err="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johnjohnindustrialrevolution</a:t>
            </a:r>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/light-bulb-1879.</a:t>
            </a:r>
          </a:p>
          <a:p>
            <a:pPr indent="-305435"/>
            <a:r>
              <a:rPr lang="en-US">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“The History of the Light Bulb.” </a:t>
            </a:r>
            <a:r>
              <a:rPr lang="en-US" i="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Energy.gov</a:t>
            </a:r>
            <a:r>
              <a:rPr lang="en-US">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3"/>
              </a:rPr>
              <a:t>www.energy.gov/articles/history-light-bulb</a:t>
            </a:r>
            <a:r>
              <a:rPr lang="en-US">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a:t>
            </a:r>
            <a:endPar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endParaRPr>
          </a:p>
          <a:p>
            <a:pPr indent="-305435"/>
            <a:r>
              <a:rPr lang="en-US">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Holman, Ryan. “Top 8 Benefits of Using LED Lights.” </a:t>
            </a:r>
            <a:r>
              <a:rPr lang="en-US" i="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Lifehack</a:t>
            </a:r>
            <a:r>
              <a:rPr lang="en-US">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Lifehack, 10 Feb. 2017, </a:t>
            </a:r>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hlinkClick r:id="rId4"/>
              </a:rPr>
              <a:t>www.lifehack.org/533944/top-8-benefits-using-led-lights</a:t>
            </a:r>
            <a:r>
              <a:rPr lang="en-US">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a:t>
            </a:r>
          </a:p>
          <a:p>
            <a:pPr indent="-305435"/>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endParaRPr>
          </a:p>
        </p:txBody>
      </p:sp>
    </p:spTree>
    <p:extLst>
      <p:ext uri="{BB962C8B-B14F-4D97-AF65-F5344CB8AC3E}">
        <p14:creationId xmlns:p14="http://schemas.microsoft.com/office/powerpoint/2010/main" val="268644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EF7AAEDD-09D1-47B0-A869-36F794C775B1}"/>
              </a:ext>
            </a:extLst>
          </p:cNvPr>
          <p:cNvSpPr>
            <a:spLocks noGrp="1"/>
          </p:cNvSpPr>
          <p:nvPr>
            <p:ph type="title"/>
          </p:nvPr>
        </p:nvSpPr>
        <p:spPr>
          <a:xfrm>
            <a:off x="913795" y="965196"/>
            <a:ext cx="3153952" cy="1329769"/>
          </a:xfrm>
        </p:spPr>
        <p:txBody>
          <a:bodyPr>
            <a:normAutofit/>
          </a:bodyPr>
          <a:lstStyle/>
          <a:p>
            <a:pPr algn="l"/>
            <a:r>
              <a:rPr lang="ko-KR" altLang="en-US" sz="3200" dirty="0" err="1">
                <a:ln>
                  <a:solidFill>
                    <a:srgbClr val="FFFFFF">
                      <a:lumMod val="75000"/>
                      <a:lumOff val="25000"/>
                      <a:alpha val="10000"/>
                    </a:srgbClr>
                  </a:solidFill>
                </a:ln>
                <a:effectLst>
                  <a:outerShdw blurRad="9525" dist="25400" dir="14640000" algn="tl" rotWithShape="0">
                    <a:srgbClr val="FFFFFF">
                      <a:alpha val="30000"/>
                    </a:srgbClr>
                  </a:outerShdw>
                </a:effectLst>
                <a:ea typeface="돋움"/>
              </a:rPr>
              <a:t>About</a:t>
            </a:r>
            <a:r>
              <a:rPr lang="ko-KR" altLang="en-US" sz="3200" dirty="0">
                <a:ln>
                  <a:solidFill>
                    <a:srgbClr val="FFFFFF">
                      <a:lumMod val="75000"/>
                      <a:lumOff val="25000"/>
                      <a:alpha val="10000"/>
                    </a:srgbClr>
                  </a:solidFill>
                </a:ln>
                <a:effectLst>
                  <a:outerShdw blurRad="9525" dist="25400" dir="14640000" algn="tl" rotWithShape="0">
                    <a:srgbClr val="FFFFFF">
                      <a:alpha val="30000"/>
                    </a:srgbClr>
                  </a:outerShdw>
                </a:effectLst>
                <a:ea typeface="돋움"/>
              </a:rPr>
              <a:t> </a:t>
            </a:r>
            <a:r>
              <a:rPr lang="ko-KR" altLang="en-US" sz="3200" dirty="0" err="1">
                <a:ln>
                  <a:solidFill>
                    <a:srgbClr val="FFFFFF">
                      <a:lumMod val="75000"/>
                      <a:lumOff val="25000"/>
                      <a:alpha val="10000"/>
                    </a:srgbClr>
                  </a:solidFill>
                </a:ln>
                <a:effectLst>
                  <a:outerShdw blurRad="9525" dist="25400" dir="14640000" algn="tl" rotWithShape="0">
                    <a:srgbClr val="FFFFFF">
                      <a:alpha val="30000"/>
                    </a:srgbClr>
                  </a:outerShdw>
                </a:effectLst>
                <a:ea typeface="돋움"/>
              </a:rPr>
              <a:t>Lightbulb</a:t>
            </a:r>
            <a:endParaRPr lang="ko-KR" altLang="en-US" sz="3200" dirty="0" err="1"/>
          </a:p>
        </p:txBody>
      </p:sp>
      <p:sp>
        <p:nvSpPr>
          <p:cNvPr id="3" name="내용 개체 틀 2">
            <a:extLst>
              <a:ext uri="{FF2B5EF4-FFF2-40B4-BE49-F238E27FC236}">
                <a16:creationId xmlns:a16="http://schemas.microsoft.com/office/drawing/2014/main" id="{2F2D9D75-1FA4-4BD3-996D-B07863C0AF40}"/>
              </a:ext>
            </a:extLst>
          </p:cNvPr>
          <p:cNvSpPr>
            <a:spLocks noGrp="1"/>
          </p:cNvSpPr>
          <p:nvPr>
            <p:ph idx="1"/>
          </p:nvPr>
        </p:nvSpPr>
        <p:spPr>
          <a:xfrm>
            <a:off x="913796" y="2450353"/>
            <a:ext cx="3153952" cy="3340847"/>
          </a:xfrm>
        </p:spPr>
        <p:txBody>
          <a:bodyPr>
            <a:normAutofit/>
          </a:bodyPr>
          <a:lstStyle/>
          <a:p>
            <a:pPr indent="-305435"/>
            <a:r>
              <a:rPr lang="en-CA" altLang="ko-KR" sz="2400" dirty="0">
                <a:ln>
                  <a:solidFill>
                    <a:srgbClr val="FFFFFF">
                      <a:lumMod val="75000"/>
                      <a:lumOff val="25000"/>
                      <a:alpha val="10000"/>
                    </a:srgbClr>
                  </a:solidFill>
                </a:ln>
                <a:effectLst>
                  <a:outerShdw blurRad="9525" dist="25400" dir="14640000" algn="tl" rotWithShape="0">
                    <a:srgbClr val="FFFFFF">
                      <a:alpha val="30000"/>
                    </a:srgbClr>
                  </a:outerShdw>
                </a:effectLst>
                <a:ea typeface="돋움"/>
              </a:rPr>
              <a:t>Invented by Thomas Edison</a:t>
            </a:r>
            <a:endParaRPr lang="en-CA" altLang="ko-KR" sz="2400" dirty="0">
              <a:ln>
                <a:solidFill>
                  <a:srgbClr val="000000">
                    <a:lumMod val="75000"/>
                    <a:lumOff val="25000"/>
                    <a:alpha val="10000"/>
                  </a:srgbClr>
                </a:solidFill>
              </a:ln>
              <a:effectLst>
                <a:outerShdw blurRad="9525" dist="25400" dir="14640000" algn="tl" rotWithShape="0">
                  <a:srgbClr val="000000">
                    <a:alpha val="30000"/>
                  </a:srgbClr>
                </a:outerShdw>
              </a:effectLst>
              <a:ea typeface="돋움"/>
            </a:endParaRPr>
          </a:p>
          <a:p>
            <a:pPr indent="-305435"/>
            <a:r>
              <a:rPr lang="en-CA" altLang="ko-KR" sz="2400" dirty="0">
                <a:ln>
                  <a:solidFill>
                    <a:srgbClr val="FFFFFF">
                      <a:lumMod val="75000"/>
                      <a:lumOff val="25000"/>
                      <a:alpha val="10000"/>
                    </a:srgbClr>
                  </a:solidFill>
                </a:ln>
                <a:effectLst>
                  <a:outerShdw blurRad="9525" dist="25400" dir="14640000" algn="tl" rotWithShape="0">
                    <a:srgbClr val="FFFFFF">
                      <a:alpha val="30000"/>
                    </a:srgbClr>
                  </a:outerShdw>
                </a:effectLst>
                <a:ea typeface="돋움"/>
              </a:rPr>
              <a:t>First invented in 1879</a:t>
            </a:r>
          </a:p>
          <a:p>
            <a:pPr indent="-305435"/>
            <a:r>
              <a:rPr lang="en-CA" altLang="ko-KR" sz="2400" dirty="0">
                <a:ln>
                  <a:solidFill>
                    <a:srgbClr val="FFFFFF">
                      <a:lumMod val="75000"/>
                      <a:lumOff val="25000"/>
                      <a:alpha val="10000"/>
                    </a:srgbClr>
                  </a:solidFill>
                </a:ln>
                <a:effectLst>
                  <a:outerShdw blurRad="9525" dist="25400" dir="14640000" algn="tl" rotWithShape="0">
                    <a:srgbClr val="FFFFFF">
                      <a:alpha val="30000"/>
                    </a:srgbClr>
                  </a:outerShdw>
                </a:effectLst>
                <a:ea typeface="돋움"/>
              </a:rPr>
              <a:t>Produces light by filament getting hot which glows up</a:t>
            </a:r>
          </a:p>
          <a:p>
            <a:pPr indent="-305435"/>
            <a:endParaRPr lang="ko-KR" altLang="en-US" sz="1800">
              <a:ln>
                <a:solidFill>
                  <a:srgbClr val="FFFFFF">
                    <a:lumMod val="75000"/>
                    <a:lumOff val="25000"/>
                    <a:alpha val="10000"/>
                  </a:srgbClr>
                </a:solidFill>
              </a:ln>
              <a:effectLst>
                <a:outerShdw blurRad="9525" dist="25400" dir="14640000" algn="tl" rotWithShape="0">
                  <a:srgbClr val="FFFFFF">
                    <a:alpha val="30000"/>
                  </a:srgbClr>
                </a:outerShdw>
              </a:effectLst>
              <a:ea typeface="돋움"/>
            </a:endParaRPr>
          </a:p>
          <a:p>
            <a:pPr indent="-305435"/>
            <a:endParaRPr lang="ko-KR" altLang="en-US" sz="1800">
              <a:ln>
                <a:solidFill>
                  <a:srgbClr val="FFFFFF">
                    <a:lumMod val="75000"/>
                    <a:lumOff val="25000"/>
                    <a:alpha val="10000"/>
                  </a:srgbClr>
                </a:solidFill>
              </a:ln>
              <a:effectLst>
                <a:outerShdw blurRad="9525" dist="25400" dir="14640000" algn="tl" rotWithShape="0">
                  <a:srgbClr val="FFFFFF">
                    <a:alpha val="30000"/>
                  </a:srgbClr>
                </a:outerShdw>
              </a:effectLst>
              <a:ea typeface="돋움"/>
            </a:endParaRPr>
          </a:p>
        </p:txBody>
      </p:sp>
      <p:sp>
        <p:nvSpPr>
          <p:cNvPr id="21" name="Rectangle 16">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그림 4" descr="사람, 쥐고있는, 손, 어두운이(가) 표시된 사진&#10;&#10;매우 높은 신뢰도로 생성된 설명">
            <a:extLst>
              <a:ext uri="{FF2B5EF4-FFF2-40B4-BE49-F238E27FC236}">
                <a16:creationId xmlns:a16="http://schemas.microsoft.com/office/drawing/2014/main" id="{E91C2F4B-F140-4685-86EE-91EC8866D2DE}"/>
              </a:ext>
            </a:extLst>
          </p:cNvPr>
          <p:cNvPicPr>
            <a:picLocks noChangeAspect="1"/>
          </p:cNvPicPr>
          <p:nvPr/>
        </p:nvPicPr>
        <p:blipFill>
          <a:blip r:embed="rId3"/>
          <a:stretch>
            <a:fillRect/>
          </a:stretch>
        </p:blipFill>
        <p:spPr>
          <a:xfrm>
            <a:off x="5120640" y="1461573"/>
            <a:ext cx="5676236" cy="3788887"/>
          </a:xfrm>
          <a:prstGeom prst="rect">
            <a:avLst/>
          </a:prstGeom>
        </p:spPr>
      </p:pic>
    </p:spTree>
    <p:extLst>
      <p:ext uri="{BB962C8B-B14F-4D97-AF65-F5344CB8AC3E}">
        <p14:creationId xmlns:p14="http://schemas.microsoft.com/office/powerpoint/2010/main" val="42901062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32FB4E0-FC98-47B3-A2F3-C95E130A9DD1}"/>
              </a:ext>
            </a:extLst>
          </p:cNvPr>
          <p:cNvSpPr>
            <a:spLocks noGrp="1"/>
          </p:cNvSpPr>
          <p:nvPr>
            <p:ph type="title"/>
          </p:nvPr>
        </p:nvSpPr>
        <p:spPr/>
        <p:txBody>
          <a:bodyPr>
            <a:normAutofit/>
          </a:bodyPr>
          <a:lstStyle/>
          <a:p>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The </a:t>
            </a:r>
            <a:r>
              <a:rPr lang="ko-KR" altLang="en-US" dirty="0" err="1">
                <a:ln>
                  <a:solidFill>
                    <a:srgbClr val="000000">
                      <a:lumMod val="75000"/>
                      <a:lumOff val="25000"/>
                      <a:alpha val="10000"/>
                    </a:srgbClr>
                  </a:solidFill>
                </a:ln>
                <a:effectLst>
                  <a:outerShdw blurRad="9525" dist="25400" dir="14640000" algn="tl" rotWithShape="0">
                    <a:srgbClr val="000000">
                      <a:alpha val="30000"/>
                    </a:srgbClr>
                  </a:outerShdw>
                </a:effectLst>
                <a:ea typeface="돋움"/>
              </a:rPr>
              <a:t>Purpose</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 </a:t>
            </a:r>
            <a:r>
              <a:rPr lang="ko-KR" altLang="en-US" dirty="0" err="1">
                <a:ln>
                  <a:solidFill>
                    <a:srgbClr val="000000">
                      <a:lumMod val="75000"/>
                      <a:lumOff val="25000"/>
                      <a:alpha val="10000"/>
                    </a:srgbClr>
                  </a:solidFill>
                </a:ln>
                <a:effectLst>
                  <a:outerShdw blurRad="9525" dist="25400" dir="14640000" algn="tl" rotWithShape="0">
                    <a:srgbClr val="000000">
                      <a:alpha val="30000"/>
                    </a:srgbClr>
                  </a:outerShdw>
                </a:effectLst>
                <a:ea typeface="돋움"/>
              </a:rPr>
              <a:t>During</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 </a:t>
            </a:r>
            <a:r>
              <a:rPr lang="ko-KR" altLang="en-US" dirty="0" err="1">
                <a:ln>
                  <a:solidFill>
                    <a:srgbClr val="000000">
                      <a:lumMod val="75000"/>
                      <a:lumOff val="25000"/>
                      <a:alpha val="10000"/>
                    </a:srgbClr>
                  </a:solidFill>
                </a:ln>
                <a:effectLst>
                  <a:outerShdw blurRad="9525" dist="25400" dir="14640000" algn="tl" rotWithShape="0">
                    <a:srgbClr val="000000">
                      <a:alpha val="30000"/>
                    </a:srgbClr>
                  </a:outerShdw>
                </a:effectLst>
                <a:ea typeface="돋움"/>
              </a:rPr>
              <a:t>the</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 </a:t>
            </a:r>
            <a:r>
              <a:rPr lang="ko-KR" altLang="en-US" dirty="0" err="1">
                <a:ln>
                  <a:solidFill>
                    <a:srgbClr val="000000">
                      <a:lumMod val="75000"/>
                      <a:lumOff val="25000"/>
                      <a:alpha val="10000"/>
                    </a:srgbClr>
                  </a:solidFill>
                </a:ln>
                <a:effectLst>
                  <a:outerShdw blurRad="9525" dist="25400" dir="14640000" algn="tl" rotWithShape="0">
                    <a:srgbClr val="000000">
                      <a:alpha val="30000"/>
                    </a:srgbClr>
                  </a:outerShdw>
                </a:effectLst>
                <a:ea typeface="돋움"/>
              </a:rPr>
              <a:t>Industrial</a:t>
            </a:r>
            <a:r>
              <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 </a:t>
            </a:r>
            <a:r>
              <a:rPr lang="ko-KR" altLang="en-US" dirty="0" err="1">
                <a:ln>
                  <a:solidFill>
                    <a:srgbClr val="000000">
                      <a:lumMod val="75000"/>
                      <a:lumOff val="25000"/>
                      <a:alpha val="10000"/>
                    </a:srgbClr>
                  </a:solidFill>
                </a:ln>
                <a:effectLst>
                  <a:outerShdw blurRad="9525" dist="25400" dir="14640000" algn="tl" rotWithShape="0">
                    <a:srgbClr val="000000">
                      <a:alpha val="30000"/>
                    </a:srgbClr>
                  </a:outerShdw>
                </a:effectLst>
                <a:ea typeface="돋움"/>
              </a:rPr>
              <a:t>Rev</a:t>
            </a:r>
          </a:p>
        </p:txBody>
      </p:sp>
      <p:sp>
        <p:nvSpPr>
          <p:cNvPr id="3" name="내용 개체 틀 2">
            <a:extLst>
              <a:ext uri="{FF2B5EF4-FFF2-40B4-BE49-F238E27FC236}">
                <a16:creationId xmlns:a16="http://schemas.microsoft.com/office/drawing/2014/main" id="{A0B49469-FC4E-49AB-8CEE-73BEB33C8A4B}"/>
              </a:ext>
            </a:extLst>
          </p:cNvPr>
          <p:cNvSpPr>
            <a:spLocks noGrp="1"/>
          </p:cNvSpPr>
          <p:nvPr>
            <p:ph idx="1"/>
          </p:nvPr>
        </p:nvSpPr>
        <p:spPr>
          <a:xfrm>
            <a:off x="922357" y="2333304"/>
            <a:ext cx="10353762" cy="3714749"/>
          </a:xfrm>
        </p:spPr>
        <p:txBody>
          <a:bodyPr/>
          <a:lstStyle/>
          <a:p>
            <a:pPr indent="-305435"/>
            <a:r>
              <a:rPr lang="en-CA"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Lightbulb was invented to give off lights to darkness. Before the invention of lightbulb, people weren't able to look or move around at night or places where sunlight couldn't reach in comfortably. However, after Thomas Edison's invention of lightbulb was successful, people were able to look or go to the direction where they are heading without bumping their heads.</a:t>
            </a:r>
          </a:p>
          <a:p>
            <a:pPr indent="-305435"/>
            <a:r>
              <a:rPr lang="en-CA"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Although the invention of lightbulb was a big hit during the industrial revolution, there were still some places to be developed</a:t>
            </a:r>
          </a:p>
        </p:txBody>
      </p:sp>
    </p:spTree>
    <p:extLst>
      <p:ext uri="{BB962C8B-B14F-4D97-AF65-F5344CB8AC3E}">
        <p14:creationId xmlns:p14="http://schemas.microsoft.com/office/powerpoint/2010/main" val="27549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7801BAF9-99DD-4779-89BB-33D50C23376A}"/>
              </a:ext>
            </a:extLst>
          </p:cNvPr>
          <p:cNvSpPr>
            <a:spLocks noGrp="1"/>
          </p:cNvSpPr>
          <p:nvPr>
            <p:ph type="title"/>
          </p:nvPr>
        </p:nvSpPr>
        <p:spPr>
          <a:xfrm>
            <a:off x="365156" y="216745"/>
            <a:ext cx="4327518" cy="1848125"/>
          </a:xfrm>
        </p:spPr>
        <p:txBody>
          <a:bodyPr>
            <a:normAutofit/>
          </a:bodyPr>
          <a:lstStyle/>
          <a:p>
            <a:pPr algn="l"/>
            <a:r>
              <a:rPr lang="ko-KR" altLang="en-US" sz="3000">
                <a:ln>
                  <a:solidFill>
                    <a:srgbClr val="000000">
                      <a:lumMod val="75000"/>
                      <a:lumOff val="25000"/>
                      <a:alpha val="10000"/>
                    </a:srgbClr>
                  </a:solidFill>
                </a:ln>
                <a:effectLst>
                  <a:outerShdw blurRad="9525" dist="25400" dir="14640000" algn="tl" rotWithShape="0">
                    <a:srgbClr val="000000">
                      <a:alpha val="30000"/>
                    </a:srgbClr>
                  </a:outerShdw>
                </a:effectLst>
                <a:ea typeface="돋움"/>
              </a:rPr>
              <a:t>Problem Since Creation</a:t>
            </a:r>
            <a:endParaRPr lang="ko-KR" altLang="en-US" sz="3000"/>
          </a:p>
        </p:txBody>
      </p:sp>
      <p:sp>
        <p:nvSpPr>
          <p:cNvPr id="3" name="내용 개체 틀 2">
            <a:extLst>
              <a:ext uri="{FF2B5EF4-FFF2-40B4-BE49-F238E27FC236}">
                <a16:creationId xmlns:a16="http://schemas.microsoft.com/office/drawing/2014/main" id="{FE1821BB-4297-4E82-A530-85FC78388745}"/>
              </a:ext>
            </a:extLst>
          </p:cNvPr>
          <p:cNvSpPr>
            <a:spLocks noGrp="1"/>
          </p:cNvSpPr>
          <p:nvPr>
            <p:ph idx="1"/>
          </p:nvPr>
        </p:nvSpPr>
        <p:spPr>
          <a:xfrm>
            <a:off x="527716" y="2064273"/>
            <a:ext cx="3805124" cy="3777726"/>
          </a:xfrm>
        </p:spPr>
        <p:txBody>
          <a:bodyPr>
            <a:normAutofit/>
          </a:bodyPr>
          <a:lstStyle/>
          <a:p>
            <a:pPr indent="-305435">
              <a:lnSpc>
                <a:spcPct val="150000"/>
              </a:lnSpc>
            </a:pPr>
            <a:r>
              <a:rPr lang="en-CA" altLang="ko-KR" sz="2000"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When the first idea from Thomas Edison's rival, Joseph Swan was revealed to the world, there was a problem of using the filament which burnt out too fast. They needed to find another material that fits for making better lightbulbs.</a:t>
            </a:r>
            <a:endParaRPr lang="en-CA" altLang="ko-KR" sz="20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4" name="그림 4" descr="검은색, 노란색, 남자이(가) 표시된 사진&#10;&#10;매우 높은 신뢰도로 생성된 설명">
            <a:extLst>
              <a:ext uri="{FF2B5EF4-FFF2-40B4-BE49-F238E27FC236}">
                <a16:creationId xmlns:a16="http://schemas.microsoft.com/office/drawing/2014/main" id="{1B1ADCA2-C4DE-46F5-8052-0C4F50B78F7D}"/>
              </a:ext>
            </a:extLst>
          </p:cNvPr>
          <p:cNvPicPr>
            <a:picLocks noChangeAspect="1"/>
          </p:cNvPicPr>
          <p:nvPr/>
        </p:nvPicPr>
        <p:blipFill>
          <a:blip r:embed="rId3"/>
          <a:stretch>
            <a:fillRect/>
          </a:stretch>
        </p:blipFill>
        <p:spPr>
          <a:xfrm>
            <a:off x="4783268" y="1013667"/>
            <a:ext cx="6917664" cy="5037250"/>
          </a:xfrm>
          <a:prstGeom prst="rect">
            <a:avLst/>
          </a:prstGeom>
        </p:spPr>
      </p:pic>
    </p:spTree>
    <p:extLst>
      <p:ext uri="{BB962C8B-B14F-4D97-AF65-F5344CB8AC3E}">
        <p14:creationId xmlns:p14="http://schemas.microsoft.com/office/powerpoint/2010/main" val="717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0923695-C451-4F60-B1E0-505A28E0B657}"/>
              </a:ext>
            </a:extLst>
          </p:cNvPr>
          <p:cNvSpPr>
            <a:spLocks noGrp="1"/>
          </p:cNvSpPr>
          <p:nvPr>
            <p:ph type="title"/>
          </p:nvPr>
        </p:nvSpPr>
        <p:spPr/>
        <p:txBody>
          <a:bodyPr/>
          <a:lstStyle/>
          <a:p>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Consequences of problem</a:t>
            </a:r>
          </a:p>
        </p:txBody>
      </p:sp>
      <p:sp>
        <p:nvSpPr>
          <p:cNvPr id="3" name="텍스트 개체 틀 2">
            <a:extLst>
              <a:ext uri="{FF2B5EF4-FFF2-40B4-BE49-F238E27FC236}">
                <a16:creationId xmlns:a16="http://schemas.microsoft.com/office/drawing/2014/main" id="{2B77ED68-F2C4-4FDC-80B0-A938D70D692C}"/>
              </a:ext>
            </a:extLst>
          </p:cNvPr>
          <p:cNvSpPr>
            <a:spLocks noGrp="1"/>
          </p:cNvSpPr>
          <p:nvPr>
            <p:ph type="body" idx="1"/>
          </p:nvPr>
        </p:nvSpPr>
        <p:spPr/>
        <p:txBody>
          <a:bodyPr/>
          <a:lstStyle/>
          <a:p>
            <a:r>
              <a:rPr lang="ko-KR" altLang="en-US" dirty="0" err="1">
                <a:ln>
                  <a:solidFill>
                    <a:srgbClr val="000000">
                      <a:lumMod val="75000"/>
                      <a:lumOff val="25000"/>
                      <a:alpha val="10000"/>
                    </a:srgbClr>
                  </a:solidFill>
                </a:ln>
                <a:effectLst>
                  <a:outerShdw blurRad="9525" dist="25400" dir="14640000" algn="tl" rotWithShape="0">
                    <a:srgbClr val="000000">
                      <a:alpha val="30000"/>
                    </a:srgbClr>
                  </a:outerShdw>
                </a:effectLst>
                <a:ea typeface="돋움"/>
              </a:rPr>
              <a:t>Safety</a:t>
            </a:r>
            <a:endParaRPr lang="ko-KR" altLang="en-US" dirty="0" err="1"/>
          </a:p>
        </p:txBody>
      </p:sp>
      <p:sp>
        <p:nvSpPr>
          <p:cNvPr id="4" name="텍스트 개체 틀 3">
            <a:extLst>
              <a:ext uri="{FF2B5EF4-FFF2-40B4-BE49-F238E27FC236}">
                <a16:creationId xmlns:a16="http://schemas.microsoft.com/office/drawing/2014/main" id="{DA0C364E-C29D-4BC7-90FC-8678C3B1077E}"/>
              </a:ext>
            </a:extLst>
          </p:cNvPr>
          <p:cNvSpPr>
            <a:spLocks noGrp="1"/>
          </p:cNvSpPr>
          <p:nvPr>
            <p:ph type="body" sz="half" idx="15"/>
          </p:nvPr>
        </p:nvSpPr>
        <p:spPr/>
        <p:txBody>
          <a:bodyPr/>
          <a:lstStyle/>
          <a:p>
            <a:pPr>
              <a:lnSpc>
                <a:spcPct val="150000"/>
              </a:lnSpc>
            </a:pPr>
            <a:r>
              <a:rPr lang="ko-KR" alt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The first light bulb that was invented used filament to glow. Therefore, filament which </a:t>
            </a:r>
            <a:r>
              <a:rPr lang="ko-KR" altLang="en-US" sz="2000">
                <a:ln>
                  <a:solidFill>
                    <a:srgbClr val="000000">
                      <a:lumMod val="75000"/>
                      <a:lumOff val="25000"/>
                      <a:alpha val="10000"/>
                    </a:srgbClr>
                  </a:solidFill>
                </a:ln>
                <a:effectLst>
                  <a:outerShdw blurRad="9525" dist="25400" dir="14640000" algn="tl" rotWithShape="0">
                    <a:srgbClr val="000000">
                      <a:alpha val="30000"/>
                    </a:srgbClr>
                  </a:outerShdw>
                </a:effectLst>
                <a:ea typeface="돋움"/>
              </a:rPr>
              <a:t>burns out quickly will make the glass shatter because of </a:t>
            </a:r>
            <a:r>
              <a:rPr lang="ko-KR" alt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the heat.</a:t>
            </a:r>
          </a:p>
        </p:txBody>
      </p:sp>
      <p:sp>
        <p:nvSpPr>
          <p:cNvPr id="5" name="텍스트 개체 틀 4">
            <a:extLst>
              <a:ext uri="{FF2B5EF4-FFF2-40B4-BE49-F238E27FC236}">
                <a16:creationId xmlns:a16="http://schemas.microsoft.com/office/drawing/2014/main" id="{852E5F91-1FF8-4C6D-BD32-51677736A9A5}"/>
              </a:ext>
            </a:extLst>
          </p:cNvPr>
          <p:cNvSpPr>
            <a:spLocks noGrp="1"/>
          </p:cNvSpPr>
          <p:nvPr>
            <p:ph type="body" sz="quarter" idx="3"/>
          </p:nvPr>
        </p:nvSpPr>
        <p:spPr/>
        <p:txBody>
          <a:bodyPr/>
          <a:lstStyle/>
          <a:p>
            <a:r>
              <a:rPr lang="ko-KR" altLang="en-US" dirty="0" err="1">
                <a:ln>
                  <a:solidFill>
                    <a:srgbClr val="000000">
                      <a:lumMod val="75000"/>
                      <a:lumOff val="25000"/>
                      <a:alpha val="10000"/>
                    </a:srgbClr>
                  </a:solidFill>
                </a:ln>
                <a:effectLst>
                  <a:outerShdw blurRad="9525" dist="25400" dir="14640000" algn="tl" rotWithShape="0">
                    <a:srgbClr val="000000">
                      <a:alpha val="30000"/>
                    </a:srgbClr>
                  </a:outerShdw>
                </a:effectLst>
                <a:ea typeface="돋움"/>
              </a:rPr>
              <a:t>Efficientcy</a:t>
            </a:r>
            <a:endParaRPr lang="ko-KR" altLang="en-US" dirty="0" err="1"/>
          </a:p>
        </p:txBody>
      </p:sp>
      <p:sp>
        <p:nvSpPr>
          <p:cNvPr id="6" name="텍스트 개체 틀 5">
            <a:extLst>
              <a:ext uri="{FF2B5EF4-FFF2-40B4-BE49-F238E27FC236}">
                <a16:creationId xmlns:a16="http://schemas.microsoft.com/office/drawing/2014/main" id="{BC4A8B76-BC93-48EB-A50E-B32C1316519D}"/>
              </a:ext>
            </a:extLst>
          </p:cNvPr>
          <p:cNvSpPr>
            <a:spLocks noGrp="1"/>
          </p:cNvSpPr>
          <p:nvPr>
            <p:ph type="body" sz="half" idx="16"/>
          </p:nvPr>
        </p:nvSpPr>
        <p:spPr/>
        <p:txBody>
          <a:bodyPr/>
          <a:lstStyle/>
          <a:p>
            <a:pPr>
              <a:lnSpc>
                <a:spcPct val="150000"/>
              </a:lnSpc>
            </a:pPr>
            <a:r>
              <a:rPr lang="en-US" altLang="ko-KR" sz="2000"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The incandescent light bulbs invented in 1879 wasn't bright enough to shine a big area. </a:t>
            </a:r>
            <a:r>
              <a:rPr lang="en-US" altLang="ko-KR" sz="2000">
                <a:ln>
                  <a:solidFill>
                    <a:srgbClr val="000000">
                      <a:lumMod val="75000"/>
                      <a:lumOff val="25000"/>
                      <a:alpha val="10000"/>
                    </a:srgbClr>
                  </a:solidFill>
                </a:ln>
                <a:effectLst>
                  <a:outerShdw blurRad="9525" dist="25400" dir="14640000" algn="tl" rotWithShape="0">
                    <a:srgbClr val="000000">
                      <a:alpha val="30000"/>
                    </a:srgbClr>
                  </a:outerShdw>
                </a:effectLst>
                <a:ea typeface="돋움"/>
              </a:rPr>
              <a:t>Also, the incandescent light bulb that Thomas Edison made used up too many energy.</a:t>
            </a:r>
            <a:endParaRPr lang="ko-KR" altLang="en-US" sz="200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
        <p:nvSpPr>
          <p:cNvPr id="7" name="텍스트 개체 틀 6">
            <a:extLst>
              <a:ext uri="{FF2B5EF4-FFF2-40B4-BE49-F238E27FC236}">
                <a16:creationId xmlns:a16="http://schemas.microsoft.com/office/drawing/2014/main" id="{46482E10-260F-438E-8203-B650D2A9660A}"/>
              </a:ext>
            </a:extLst>
          </p:cNvPr>
          <p:cNvSpPr>
            <a:spLocks noGrp="1"/>
          </p:cNvSpPr>
          <p:nvPr>
            <p:ph type="body" sz="quarter" idx="13"/>
          </p:nvPr>
        </p:nvSpPr>
        <p:spPr/>
        <p:txBody>
          <a:bodyPr/>
          <a:lstStyle/>
          <a:p>
            <a:r>
              <a:rPr lang="en-US" altLang="ko-KR" dirty="0">
                <a:ln>
                  <a:solidFill>
                    <a:srgbClr val="000000">
                      <a:lumMod val="75000"/>
                      <a:lumOff val="25000"/>
                      <a:alpha val="10000"/>
                    </a:srgbClr>
                  </a:solidFill>
                </a:ln>
                <a:effectLst>
                  <a:outerShdw blurRad="9525" dist="25400" dir="14640000" algn="tl" rotWithShape="0">
                    <a:srgbClr val="000000">
                      <a:alpha val="30000"/>
                    </a:srgbClr>
                  </a:outerShdw>
                </a:effectLst>
                <a:ea typeface="돋움"/>
              </a:rPr>
              <a:t>Short lifespan</a:t>
            </a:r>
          </a:p>
        </p:txBody>
      </p:sp>
      <p:sp>
        <p:nvSpPr>
          <p:cNvPr id="8" name="텍스트 개체 틀 7">
            <a:extLst>
              <a:ext uri="{FF2B5EF4-FFF2-40B4-BE49-F238E27FC236}">
                <a16:creationId xmlns:a16="http://schemas.microsoft.com/office/drawing/2014/main" id="{B6A454B6-7103-4E21-BC17-81477D17D655}"/>
              </a:ext>
            </a:extLst>
          </p:cNvPr>
          <p:cNvSpPr>
            <a:spLocks noGrp="1"/>
          </p:cNvSpPr>
          <p:nvPr>
            <p:ph type="body" sz="half" idx="17"/>
          </p:nvPr>
        </p:nvSpPr>
        <p:spPr/>
        <p:txBody>
          <a:bodyPr/>
          <a:lstStyle/>
          <a:p>
            <a:pPr>
              <a:lnSpc>
                <a:spcPct val="150000"/>
              </a:lnSpc>
            </a:pPr>
            <a:r>
              <a:rPr lang="en-US" altLang="ko-KR" sz="2000">
                <a:ln>
                  <a:solidFill>
                    <a:srgbClr val="000000">
                      <a:lumMod val="75000"/>
                      <a:lumOff val="25000"/>
                      <a:alpha val="10000"/>
                    </a:srgbClr>
                  </a:solidFill>
                </a:ln>
                <a:effectLst>
                  <a:outerShdw blurRad="9525" dist="25400" dir="14640000" algn="tl" rotWithShape="0">
                    <a:srgbClr val="000000">
                      <a:alpha val="30000"/>
                    </a:srgbClr>
                  </a:outerShdw>
                </a:effectLst>
                <a:ea typeface="돋움"/>
              </a:rPr>
              <a:t>The lightbulbs made in 19th century didn't last longer compare to the LED lighbulbs we nowadays use a lot</a:t>
            </a:r>
            <a:r>
              <a:rPr lang="en-US" altLang="ko-KR">
                <a:ln>
                  <a:solidFill>
                    <a:srgbClr val="000000">
                      <a:lumMod val="75000"/>
                      <a:lumOff val="25000"/>
                      <a:alpha val="10000"/>
                    </a:srgbClr>
                  </a:solidFill>
                </a:ln>
                <a:effectLst>
                  <a:outerShdw blurRad="9525" dist="25400" dir="14640000" algn="tl" rotWithShape="0">
                    <a:srgbClr val="000000">
                      <a:alpha val="30000"/>
                    </a:srgbClr>
                  </a:outerShdw>
                </a:effectLst>
                <a:ea typeface="돋움"/>
              </a:rPr>
              <a:t>.</a:t>
            </a:r>
          </a:p>
        </p:txBody>
      </p:sp>
      <p:pic>
        <p:nvPicPr>
          <p:cNvPr id="9" name="그래픽 9" descr="금지 표지">
            <a:extLst>
              <a:ext uri="{FF2B5EF4-FFF2-40B4-BE49-F238E27FC236}">
                <a16:creationId xmlns:a16="http://schemas.microsoft.com/office/drawing/2014/main" id="{21D7A634-1862-43EE-A1B3-19B2B84152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2960" y="327039"/>
            <a:ext cx="1554480" cy="1544320"/>
          </a:xfrm>
          <a:prstGeom prst="rect">
            <a:avLst/>
          </a:prstGeom>
        </p:spPr>
      </p:pic>
    </p:spTree>
    <p:extLst>
      <p:ext uri="{BB962C8B-B14F-4D97-AF65-F5344CB8AC3E}">
        <p14:creationId xmlns:p14="http://schemas.microsoft.com/office/powerpoint/2010/main" val="100759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그림 4" descr="사람, 건물, 남자, 정장이(가) 표시된 사진&#10;&#10;매우 높은 신뢰도로 생성된 설명">
            <a:extLst>
              <a:ext uri="{FF2B5EF4-FFF2-40B4-BE49-F238E27FC236}">
                <a16:creationId xmlns:a16="http://schemas.microsoft.com/office/drawing/2014/main" id="{38C31990-6B41-41A5-AC58-651BD7B16D6F}"/>
              </a:ext>
            </a:extLst>
          </p:cNvPr>
          <p:cNvPicPr>
            <a:picLocks noChangeAspect="1"/>
          </p:cNvPicPr>
          <p:nvPr/>
        </p:nvPicPr>
        <p:blipFill rotWithShape="1">
          <a:blip r:embed="rId2">
            <a:alphaModFix amt="25000"/>
          </a:blip>
          <a:srcRect b="15730"/>
          <a:stretch/>
        </p:blipFill>
        <p:spPr>
          <a:xfrm>
            <a:off x="20" y="10"/>
            <a:ext cx="12191980" cy="6857990"/>
          </a:xfrm>
          <a:prstGeom prst="rect">
            <a:avLst/>
          </a:prstGeom>
        </p:spPr>
      </p:pic>
      <p:sp>
        <p:nvSpPr>
          <p:cNvPr id="2" name="제목 1">
            <a:extLst>
              <a:ext uri="{FF2B5EF4-FFF2-40B4-BE49-F238E27FC236}">
                <a16:creationId xmlns:a16="http://schemas.microsoft.com/office/drawing/2014/main" id="{565345D6-E1C8-4DB1-8AC7-1F3F68C2BF45}"/>
              </a:ext>
            </a:extLst>
          </p:cNvPr>
          <p:cNvSpPr>
            <a:spLocks noGrp="1"/>
          </p:cNvSpPr>
          <p:nvPr>
            <p:ph type="title"/>
          </p:nvPr>
        </p:nvSpPr>
        <p:spPr>
          <a:xfrm>
            <a:off x="913795" y="609600"/>
            <a:ext cx="10353762" cy="1257300"/>
          </a:xfrm>
        </p:spPr>
        <p:txBody>
          <a:bodyPr>
            <a:normAutofit/>
          </a:bodyPr>
          <a:lstStyle/>
          <a:p>
            <a:r>
              <a:rPr lang="ko-KR" altLang="en-US">
                <a:ln>
                  <a:solidFill>
                    <a:srgbClr val="000000">
                      <a:lumMod val="75000"/>
                      <a:lumOff val="25000"/>
                      <a:alpha val="10000"/>
                    </a:srgbClr>
                  </a:solidFill>
                </a:ln>
                <a:effectLst>
                  <a:outerShdw blurRad="9525" dist="25400" dir="14640000" algn="tl" rotWithShape="0">
                    <a:srgbClr val="000000">
                      <a:alpha val="30000"/>
                    </a:srgbClr>
                  </a:outerShdw>
                </a:effectLst>
                <a:ea typeface="돋움"/>
              </a:rPr>
              <a:t>What were the Solutions Utilized?</a:t>
            </a:r>
            <a:endParaRPr lang="ko-KR" altLang="en-US"/>
          </a:p>
        </p:txBody>
      </p:sp>
      <p:sp>
        <p:nvSpPr>
          <p:cNvPr id="3" name="내용 개체 틀 2">
            <a:extLst>
              <a:ext uri="{FF2B5EF4-FFF2-40B4-BE49-F238E27FC236}">
                <a16:creationId xmlns:a16="http://schemas.microsoft.com/office/drawing/2014/main" id="{5C8A1B23-5EFC-47F9-9E59-B507F7230B0A}"/>
              </a:ext>
            </a:extLst>
          </p:cNvPr>
          <p:cNvSpPr>
            <a:spLocks noGrp="1"/>
          </p:cNvSpPr>
          <p:nvPr>
            <p:ph idx="1"/>
          </p:nvPr>
        </p:nvSpPr>
        <p:spPr>
          <a:xfrm>
            <a:off x="913795" y="2076450"/>
            <a:ext cx="10353762" cy="3714749"/>
          </a:xfrm>
        </p:spPr>
        <p:txBody>
          <a:bodyPr anchor="ctr">
            <a:normAutofit/>
          </a:bodyPr>
          <a:lstStyle/>
          <a:p>
            <a:pPr indent="-305435">
              <a:lnSpc>
                <a:spcPct val="150000"/>
              </a:lnSpc>
            </a:pPr>
            <a:r>
              <a:rPr lang="ko-KR" altLang="en-US" sz="2400">
                <a:ln>
                  <a:solidFill>
                    <a:srgbClr val="000000">
                      <a:lumMod val="75000"/>
                      <a:lumOff val="25000"/>
                      <a:alpha val="10000"/>
                    </a:srgbClr>
                  </a:solidFill>
                </a:ln>
                <a:effectLst>
                  <a:outerShdw blurRad="9525" dist="25400" dir="14640000" algn="tl" rotWithShape="0">
                    <a:srgbClr val="000000">
                      <a:alpha val="30000"/>
                    </a:srgbClr>
                  </a:outerShdw>
                </a:effectLst>
                <a:ea typeface="돋움"/>
              </a:rPr>
              <a:t>As time went by, the glass surrounding the bulb were hardened which prevents the glass from shattering. In addition, Edison continued the research using carbonized filament of uncoated cotton thread for the next 10 years which eventually made the bulb last longer than before.</a:t>
            </a:r>
            <a:endParaRPr lang="ko-KR"/>
          </a:p>
        </p:txBody>
      </p:sp>
    </p:spTree>
    <p:extLst>
      <p:ext uri="{BB962C8B-B14F-4D97-AF65-F5344CB8AC3E}">
        <p14:creationId xmlns:p14="http://schemas.microsoft.com/office/powerpoint/2010/main" val="152580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58AAF19-CF7E-48B8-9F73-93D95338CD5F}"/>
              </a:ext>
            </a:extLst>
          </p:cNvPr>
          <p:cNvSpPr>
            <a:spLocks noGrp="1"/>
          </p:cNvSpPr>
          <p:nvPr>
            <p:ph type="title"/>
          </p:nvPr>
        </p:nvSpPr>
        <p:spPr>
          <a:xfrm>
            <a:off x="3908392" y="416559"/>
            <a:ext cx="7226000" cy="1296203"/>
          </a:xfrm>
        </p:spPr>
        <p:txBody>
          <a:bodyPr>
            <a:normAutofit/>
          </a:bodyPr>
          <a:lstStyle/>
          <a:p>
            <a:r>
              <a:rPr lang="ko-KR" altLang="en-US">
                <a:ln>
                  <a:solidFill>
                    <a:srgbClr val="000000">
                      <a:lumMod val="75000"/>
                      <a:lumOff val="25000"/>
                      <a:alpha val="10000"/>
                    </a:srgbClr>
                  </a:solidFill>
                </a:ln>
                <a:effectLst>
                  <a:outerShdw blurRad="9525" dist="25400" dir="14640000" algn="tl" rotWithShape="0">
                    <a:srgbClr val="000000">
                      <a:alpha val="30000"/>
                    </a:srgbClr>
                  </a:outerShdw>
                </a:effectLst>
                <a:ea typeface="돋움"/>
              </a:rPr>
              <a:t>Any Current Solutions?</a:t>
            </a:r>
            <a:endParaRPr lang="ko-KR" altLang="en-US" dirty="0">
              <a:ln>
                <a:solidFill>
                  <a:srgbClr val="000000">
                    <a:lumMod val="75000"/>
                    <a:lumOff val="25000"/>
                    <a:alpha val="10000"/>
                  </a:srgbClr>
                </a:solidFill>
              </a:ln>
              <a:effectLst>
                <a:outerShdw blurRad="9525" dist="25400" dir="14640000" algn="tl" rotWithShape="0">
                  <a:srgbClr val="000000">
                    <a:alpha val="30000"/>
                  </a:srgbClr>
                </a:outerShdw>
              </a:effectLst>
              <a:ea typeface="돋움"/>
            </a:endParaRPr>
          </a:p>
        </p:txBody>
      </p:sp>
      <p:sp>
        <p:nvSpPr>
          <p:cNvPr id="18" name="Rectangle 17">
            <a:extLst>
              <a:ext uri="{FF2B5EF4-FFF2-40B4-BE49-F238E27FC236}">
                <a16:creationId xmlns:a16="http://schemas.microsoft.com/office/drawing/2014/main" id="{417F62F5-39C0-4E25-A65C-AA8A83A6D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06" y="804480"/>
            <a:ext cx="2452658" cy="245059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그래픽 6" descr="고압 주의">
            <a:extLst>
              <a:ext uri="{FF2B5EF4-FFF2-40B4-BE49-F238E27FC236}">
                <a16:creationId xmlns:a16="http://schemas.microsoft.com/office/drawing/2014/main" id="{0216A066-4AA8-47BF-8D6A-CEFEBBCD8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605" y="1037382"/>
            <a:ext cx="1984787" cy="1984787"/>
          </a:xfrm>
          <a:prstGeom prst="rect">
            <a:avLst/>
          </a:prstGeom>
        </p:spPr>
      </p:pic>
      <p:sp>
        <p:nvSpPr>
          <p:cNvPr id="20" name="Rectangle 19">
            <a:extLst>
              <a:ext uri="{FF2B5EF4-FFF2-40B4-BE49-F238E27FC236}">
                <a16:creationId xmlns:a16="http://schemas.microsoft.com/office/drawing/2014/main" id="{146450CB-9C4A-4263-B856-FD00F86BB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06" y="3606836"/>
            <a:ext cx="2452658" cy="245059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그래픽 4" descr="Flammable">
            <a:extLst>
              <a:ext uri="{FF2B5EF4-FFF2-40B4-BE49-F238E27FC236}">
                <a16:creationId xmlns:a16="http://schemas.microsoft.com/office/drawing/2014/main" id="{7E45C13B-876D-4E5A-86B3-3C25D105EB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021" y="3840218"/>
            <a:ext cx="1983829" cy="1983829"/>
          </a:xfrm>
          <a:prstGeom prst="rect">
            <a:avLst/>
          </a:prstGeom>
        </p:spPr>
      </p:pic>
      <p:sp>
        <p:nvSpPr>
          <p:cNvPr id="3" name="내용 개체 틀 2">
            <a:extLst>
              <a:ext uri="{FF2B5EF4-FFF2-40B4-BE49-F238E27FC236}">
                <a16:creationId xmlns:a16="http://schemas.microsoft.com/office/drawing/2014/main" id="{C7B9E979-16AB-4E53-B45C-B74D3ACD0737}"/>
              </a:ext>
            </a:extLst>
          </p:cNvPr>
          <p:cNvSpPr>
            <a:spLocks noGrp="1"/>
          </p:cNvSpPr>
          <p:nvPr>
            <p:ph idx="1"/>
          </p:nvPr>
        </p:nvSpPr>
        <p:spPr>
          <a:xfrm>
            <a:off x="3766152" y="2093495"/>
            <a:ext cx="7957520" cy="4634492"/>
          </a:xfrm>
        </p:spPr>
        <p:txBody>
          <a:bodyPr anchor="t">
            <a:normAutofit/>
          </a:bodyPr>
          <a:lstStyle/>
          <a:p>
            <a:pPr indent="-305435">
              <a:lnSpc>
                <a:spcPct val="150000"/>
              </a:lnSpc>
            </a:pPr>
            <a:r>
              <a:rPr lang="ko-KR" altLang="en-US" sz="2000">
                <a:ln>
                  <a:solidFill>
                    <a:srgbClr val="000000">
                      <a:lumMod val="75000"/>
                      <a:lumOff val="25000"/>
                      <a:alpha val="10000"/>
                    </a:srgbClr>
                  </a:solidFill>
                </a:ln>
                <a:effectLst>
                  <a:outerShdw blurRad="9525" dist="25400" dir="14640000" algn="tl" rotWithShape="0">
                    <a:srgbClr val="000000">
                      <a:alpha val="30000"/>
                    </a:srgbClr>
                  </a:outerShdw>
                </a:effectLst>
                <a:ea typeface="돋움"/>
              </a:rPr>
              <a:t>For several years, most efficient and well known bulb was the incandescent bulb. However, nowadays people use LED bulbs instead of incandescent bulb. The reason is that LED bulbs are bery efficient on energy, and it can cover the stylish part that incandescent bulb couldn't. Also, the current solution of using less energy by using LED bulb give people positive consequences of saving their money. Finally, the coolness of the LED bulb keeps people safe from accidentally touching the bulb and getting their hands burnt.</a:t>
            </a:r>
            <a:endParaRPr lang="ko-KR" altLang="en-US" sz="240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379363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FC3EA1F2-FE92-472D-8412-FA902ABC0D91}"/>
              </a:ext>
            </a:extLst>
          </p:cNvPr>
          <p:cNvSpPr>
            <a:spLocks noGrp="1"/>
          </p:cNvSpPr>
          <p:nvPr>
            <p:ph type="title"/>
          </p:nvPr>
        </p:nvSpPr>
        <p:spPr>
          <a:xfrm>
            <a:off x="900506" y="1118808"/>
            <a:ext cx="4671467" cy="4747683"/>
          </a:xfrm>
        </p:spPr>
        <p:txBody>
          <a:bodyPr anchor="ctr">
            <a:normAutofit/>
          </a:bodyPr>
          <a:lstStyle/>
          <a:p>
            <a:pPr algn="l"/>
            <a:r>
              <a:rPr lang="ko-KR" altLang="en-US" sz="5000">
                <a:ln>
                  <a:solidFill>
                    <a:srgbClr val="000000">
                      <a:lumMod val="75000"/>
                      <a:lumOff val="25000"/>
                      <a:alpha val="10000"/>
                    </a:srgbClr>
                  </a:solidFill>
                </a:ln>
                <a:effectLst>
                  <a:outerShdw blurRad="9525" dist="25400" dir="14640000" algn="tl" rotWithShape="0">
                    <a:srgbClr val="000000">
                      <a:alpha val="30000"/>
                    </a:srgbClr>
                  </a:outerShdw>
                </a:effectLst>
                <a:ea typeface="돋움"/>
              </a:rPr>
              <a:t>About innovation</a:t>
            </a:r>
            <a:endParaRPr lang="ko-KR" altLang="en-US" sz="5000"/>
          </a:p>
        </p:txBody>
      </p:sp>
      <p:sp>
        <p:nvSpPr>
          <p:cNvPr id="3" name="내용 개체 틀 2">
            <a:extLst>
              <a:ext uri="{FF2B5EF4-FFF2-40B4-BE49-F238E27FC236}">
                <a16:creationId xmlns:a16="http://schemas.microsoft.com/office/drawing/2014/main" id="{AC65064A-1BC0-416E-961D-33C2833C6D0D}"/>
              </a:ext>
            </a:extLst>
          </p:cNvPr>
          <p:cNvSpPr>
            <a:spLocks noGrp="1"/>
          </p:cNvSpPr>
          <p:nvPr>
            <p:ph idx="1"/>
          </p:nvPr>
        </p:nvSpPr>
        <p:spPr>
          <a:xfrm>
            <a:off x="6498769" y="1118809"/>
            <a:ext cx="5049763" cy="4747681"/>
          </a:xfrm>
          <a:effectLst/>
        </p:spPr>
        <p:txBody>
          <a:bodyPr anchor="ctr">
            <a:normAutofit/>
          </a:bodyPr>
          <a:lstStyle/>
          <a:p>
            <a:pPr indent="-305435">
              <a:lnSpc>
                <a:spcPct val="100000"/>
              </a:lnSpc>
            </a:pPr>
            <a:r>
              <a:rPr lang="ko-KR" altLang="en-US">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ea typeface="돋움"/>
              </a:rPr>
              <a:t>In my opinion, innovation is a huge change happening similar like revolution but using ideas and thoughts or even inventions. </a:t>
            </a:r>
          </a:p>
          <a:p>
            <a:pPr indent="-305435">
              <a:lnSpc>
                <a:spcPct val="100000"/>
              </a:lnSpc>
            </a:pPr>
            <a:r>
              <a:rPr lang="ko-KR" altLang="en-US">
                <a:ln>
                  <a:solidFill>
                    <a:srgbClr val="000000">
                      <a:lumMod val="75000"/>
                      <a:lumOff val="25000"/>
                      <a:alpha val="10000"/>
                    </a:srgbClr>
                  </a:solidFill>
                </a:ln>
                <a:solidFill>
                  <a:schemeClr val="tx1"/>
                </a:solidFill>
                <a:effectLst>
                  <a:outerShdw blurRad="9525" dist="25400" dir="14640000" algn="tl" rotWithShape="0">
                    <a:srgbClr val="000000">
                      <a:alpha val="30000"/>
                    </a:srgbClr>
                  </a:outerShdw>
                </a:effectLst>
                <a:ea typeface="돋움"/>
              </a:rPr>
              <a:t>Innovation is usually functioned by the smart inventors who changes people's thought and brings solutions to the world which is needed. When innovation occurs, the invention is easily accessable, make things efficient, which also has a bad part that leads people to laziness.</a:t>
            </a:r>
          </a:p>
        </p:txBody>
      </p:sp>
    </p:spTree>
    <p:extLst>
      <p:ext uri="{BB962C8B-B14F-4D97-AF65-F5344CB8AC3E}">
        <p14:creationId xmlns:p14="http://schemas.microsoft.com/office/powerpoint/2010/main" val="149034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1A7CB0E5-01F8-479C-AA63-D85F6AB5004F}"/>
              </a:ext>
            </a:extLst>
          </p:cNvPr>
          <p:cNvSpPr>
            <a:spLocks noGrp="1"/>
          </p:cNvSpPr>
          <p:nvPr>
            <p:ph type="title"/>
          </p:nvPr>
        </p:nvSpPr>
        <p:spPr>
          <a:xfrm>
            <a:off x="6365012" y="-64060"/>
            <a:ext cx="5063458" cy="1560716"/>
          </a:xfrm>
        </p:spPr>
        <p:txBody>
          <a:bodyPr vert="horz" lIns="91440" tIns="45720" rIns="91440" bIns="45720" rtlCol="0" anchor="ctr">
            <a:normAutofit/>
          </a:bodyPr>
          <a:lstStyle/>
          <a:p>
            <a:r>
              <a:rPr lang="en-US" altLang="ko-KR" sz="4000"/>
              <a:t>My Own Solutions (future suggestion)</a:t>
            </a:r>
          </a:p>
        </p:txBody>
      </p:sp>
      <p:sp>
        <p:nvSpPr>
          <p:cNvPr id="14" name="Freeform: Shape 13">
            <a:extLst>
              <a:ext uri="{FF2B5EF4-FFF2-40B4-BE49-F238E27FC236}">
                <a16:creationId xmlns:a16="http://schemas.microsoft.com/office/drawing/2014/main" id="{5DCD51DF-47F0-4E43-9A0F-6B18888E0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0"/>
            <a:ext cx="4901184" cy="4032504"/>
          </a:xfrm>
          <a:custGeom>
            <a:avLst/>
            <a:gdLst>
              <a:gd name="connsiteX0" fmla="*/ 0 w 4901184"/>
              <a:gd name="connsiteY0" fmla="*/ 0 h 4032504"/>
              <a:gd name="connsiteX1" fmla="*/ 4901184 w 4901184"/>
              <a:gd name="connsiteY1" fmla="*/ 0 h 4032504"/>
              <a:gd name="connsiteX2" fmla="*/ 4901184 w 4901184"/>
              <a:gd name="connsiteY2" fmla="*/ 3813911 h 4032504"/>
              <a:gd name="connsiteX3" fmla="*/ 4682591 w 4901184"/>
              <a:gd name="connsiteY3" fmla="*/ 4032504 h 4032504"/>
              <a:gd name="connsiteX4" fmla="*/ 218593 w 4901184"/>
              <a:gd name="connsiteY4" fmla="*/ 4032504 h 4032504"/>
              <a:gd name="connsiteX5" fmla="*/ 0 w 4901184"/>
              <a:gd name="connsiteY5" fmla="*/ 3813911 h 403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4032504">
                <a:moveTo>
                  <a:pt x="0" y="0"/>
                </a:moveTo>
                <a:lnTo>
                  <a:pt x="4901184" y="0"/>
                </a:lnTo>
                <a:lnTo>
                  <a:pt x="4901184" y="3813911"/>
                </a:lnTo>
                <a:cubicBezTo>
                  <a:pt x="4901184" y="3934637"/>
                  <a:pt x="4803317" y="4032504"/>
                  <a:pt x="4682591" y="4032504"/>
                </a:cubicBezTo>
                <a:lnTo>
                  <a:pt x="218593" y="4032504"/>
                </a:lnTo>
                <a:cubicBezTo>
                  <a:pt x="97867" y="4032504"/>
                  <a:pt x="0" y="3934637"/>
                  <a:pt x="0" y="381391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그림 4" descr="개체, 어두운, 옅은, 앉아있는이(가) 표시된 사진&#10;&#10;매우 높은 신뢰도로 생성된 설명">
            <a:extLst>
              <a:ext uri="{FF2B5EF4-FFF2-40B4-BE49-F238E27FC236}">
                <a16:creationId xmlns:a16="http://schemas.microsoft.com/office/drawing/2014/main" id="{584C39D3-4D0F-44EA-96D7-A4DC8497E5F2}"/>
              </a:ext>
            </a:extLst>
          </p:cNvPr>
          <p:cNvPicPr>
            <a:picLocks noGrp="1" noChangeAspect="1"/>
          </p:cNvPicPr>
          <p:nvPr>
            <p:ph idx="1"/>
          </p:nvPr>
        </p:nvPicPr>
        <p:blipFill rotWithShape="1">
          <a:blip r:embed="rId3"/>
          <a:srcRect b="15400"/>
          <a:stretch/>
        </p:blipFill>
        <p:spPr>
          <a:xfrm>
            <a:off x="870090" y="-3"/>
            <a:ext cx="4572000" cy="3867912"/>
          </a:xfrm>
          <a:custGeom>
            <a:avLst/>
            <a:gdLst/>
            <a:ahLst/>
            <a:cxnLst/>
            <a:rect l="l" t="t" r="r" b="b"/>
            <a:pathLst>
              <a:path w="4572000" h="3867912">
                <a:moveTo>
                  <a:pt x="0" y="0"/>
                </a:moveTo>
                <a:lnTo>
                  <a:pt x="4572000" y="0"/>
                </a:lnTo>
                <a:lnTo>
                  <a:pt x="4572000" y="3704966"/>
                </a:lnTo>
                <a:cubicBezTo>
                  <a:pt x="4572000" y="3794959"/>
                  <a:pt x="4499047" y="3867912"/>
                  <a:pt x="4409054" y="3867912"/>
                </a:cubicBezTo>
                <a:lnTo>
                  <a:pt x="162946" y="3867912"/>
                </a:lnTo>
                <a:cubicBezTo>
                  <a:pt x="72953" y="3867912"/>
                  <a:pt x="0" y="3794959"/>
                  <a:pt x="0" y="3704966"/>
                </a:cubicBezTo>
                <a:close/>
              </a:path>
            </a:pathLst>
          </a:custGeom>
        </p:spPr>
      </p:pic>
      <p:sp>
        <p:nvSpPr>
          <p:cNvPr id="16" name="Freeform: Shape 15">
            <a:extLst>
              <a:ext uri="{FF2B5EF4-FFF2-40B4-BE49-F238E27FC236}">
                <a16:creationId xmlns:a16="http://schemas.microsoft.com/office/drawing/2014/main" id="{767CF198-49C5-4D2A-93C6-A7A4D04B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4241249"/>
            <a:ext cx="4901184" cy="2616751"/>
          </a:xfrm>
          <a:custGeom>
            <a:avLst/>
            <a:gdLst>
              <a:gd name="connsiteX0" fmla="*/ 218593 w 4901184"/>
              <a:gd name="connsiteY0" fmla="*/ 0 h 2616751"/>
              <a:gd name="connsiteX1" fmla="*/ 4682591 w 4901184"/>
              <a:gd name="connsiteY1" fmla="*/ 0 h 2616751"/>
              <a:gd name="connsiteX2" fmla="*/ 4901184 w 4901184"/>
              <a:gd name="connsiteY2" fmla="*/ 218593 h 2616751"/>
              <a:gd name="connsiteX3" fmla="*/ 4901184 w 4901184"/>
              <a:gd name="connsiteY3" fmla="*/ 2616751 h 2616751"/>
              <a:gd name="connsiteX4" fmla="*/ 0 w 4901184"/>
              <a:gd name="connsiteY4" fmla="*/ 2616751 h 2616751"/>
              <a:gd name="connsiteX5" fmla="*/ 0 w 4901184"/>
              <a:gd name="connsiteY5" fmla="*/ 218593 h 2616751"/>
              <a:gd name="connsiteX6" fmla="*/ 218593 w 4901184"/>
              <a:gd name="connsiteY6" fmla="*/ 0 h 26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184" h="2616751">
                <a:moveTo>
                  <a:pt x="218593" y="0"/>
                </a:moveTo>
                <a:lnTo>
                  <a:pt x="4682591" y="0"/>
                </a:lnTo>
                <a:cubicBezTo>
                  <a:pt x="4803317" y="0"/>
                  <a:pt x="4901184" y="97867"/>
                  <a:pt x="4901184" y="218593"/>
                </a:cubicBezTo>
                <a:lnTo>
                  <a:pt x="4901184" y="2616751"/>
                </a:lnTo>
                <a:lnTo>
                  <a:pt x="0" y="2616751"/>
                </a:lnTo>
                <a:lnTo>
                  <a:pt x="0" y="218593"/>
                </a:lnTo>
                <a:cubicBezTo>
                  <a:pt x="0" y="97867"/>
                  <a:pt x="97867" y="0"/>
                  <a:pt x="21859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그림 7" descr="사람, 게임, 앉아있는, 테이블이(가) 표시된 사진&#10;&#10;매우 높은 신뢰도로 생성된 설명">
            <a:extLst>
              <a:ext uri="{FF2B5EF4-FFF2-40B4-BE49-F238E27FC236}">
                <a16:creationId xmlns:a16="http://schemas.microsoft.com/office/drawing/2014/main" id="{C32E81E5-9444-495F-AABB-996C1CA7A77B}"/>
              </a:ext>
            </a:extLst>
          </p:cNvPr>
          <p:cNvPicPr>
            <a:picLocks noChangeAspect="1"/>
          </p:cNvPicPr>
          <p:nvPr/>
        </p:nvPicPr>
        <p:blipFill rotWithShape="1">
          <a:blip r:embed="rId4"/>
          <a:srcRect t="4544"/>
          <a:stretch/>
        </p:blipFill>
        <p:spPr>
          <a:xfrm>
            <a:off x="870090" y="4405842"/>
            <a:ext cx="4572000" cy="2452159"/>
          </a:xfrm>
          <a:custGeom>
            <a:avLst/>
            <a:gdLst/>
            <a:ahLst/>
            <a:cxnLst/>
            <a:rect l="l" t="t" r="r" b="b"/>
            <a:pathLst>
              <a:path w="4572000" h="2452159">
                <a:moveTo>
                  <a:pt x="162946" y="0"/>
                </a:moveTo>
                <a:lnTo>
                  <a:pt x="4409054" y="0"/>
                </a:lnTo>
                <a:cubicBezTo>
                  <a:pt x="4499047" y="0"/>
                  <a:pt x="4572000" y="72953"/>
                  <a:pt x="4572000" y="162946"/>
                </a:cubicBezTo>
                <a:lnTo>
                  <a:pt x="4572000" y="2452159"/>
                </a:lnTo>
                <a:lnTo>
                  <a:pt x="0" y="2452159"/>
                </a:lnTo>
                <a:lnTo>
                  <a:pt x="0" y="162946"/>
                </a:lnTo>
                <a:cubicBezTo>
                  <a:pt x="0" y="72953"/>
                  <a:pt x="72953" y="0"/>
                  <a:pt x="162946" y="0"/>
                </a:cubicBezTo>
                <a:close/>
              </a:path>
            </a:pathLst>
          </a:custGeom>
        </p:spPr>
      </p:pic>
      <p:sp>
        <p:nvSpPr>
          <p:cNvPr id="6" name="TextBox 5">
            <a:extLst>
              <a:ext uri="{FF2B5EF4-FFF2-40B4-BE49-F238E27FC236}">
                <a16:creationId xmlns:a16="http://schemas.microsoft.com/office/drawing/2014/main" id="{1AD0B2DB-162B-4888-A9A3-AA1F6247F0AF}"/>
              </a:ext>
            </a:extLst>
          </p:cNvPr>
          <p:cNvSpPr txBox="1"/>
          <p:nvPr/>
        </p:nvSpPr>
        <p:spPr>
          <a:xfrm>
            <a:off x="6100852" y="1393679"/>
            <a:ext cx="5876257" cy="527935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defTabSz="457200" latinLnBrk="0">
              <a:lnSpc>
                <a:spcPct val="170000"/>
              </a:lnSpc>
              <a:spcBef>
                <a:spcPct val="20000"/>
              </a:spcBef>
              <a:spcAft>
                <a:spcPts val="600"/>
              </a:spcAft>
              <a:buClr>
                <a:schemeClr val="tx2"/>
              </a:buClr>
              <a:buSzPct val="70000"/>
              <a:buFont typeface="Wingdings 2" charset="2"/>
            </a:pPr>
            <a:r>
              <a:rPr lang="en-US" altLang="ko-KR"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돋움"/>
              </a:rPr>
              <a:t> </a:t>
            </a:r>
            <a:r>
              <a:rPr lang="en-US" altLang="ko-KR"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돋움"/>
              </a:rPr>
              <a:t>    I think the </a:t>
            </a:r>
            <a:r>
              <a:rPr lang="en-US" altLang="ko-KR"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돋움"/>
              </a:rPr>
              <a:t>light bulb will be the most popular and most bought in the stores if the light bulb works as Samsung's artificial intelligent robot that follows the owner and helps whatever the owners do. </a:t>
            </a:r>
            <a:endParaRPr lang="en-US" altLang="ko-KR" sz="1600" dirty="0">
              <a:ln>
                <a:solidFill>
                  <a:srgbClr val="000000">
                    <a:lumMod val="75000"/>
                    <a:lumOff val="25000"/>
                    <a:alpha val="10000"/>
                  </a:srgbClr>
                </a:solidFill>
              </a:ln>
              <a:solidFill>
                <a:schemeClr val="tx2"/>
              </a:solidFill>
              <a:effectLst>
                <a:outerShdw blurRad="9525" dist="25400" dir="14640000" algn="tl" rotWithShape="0">
                  <a:srgbClr val="000000">
                    <a:alpha val="30000"/>
                  </a:srgbClr>
                </a:outerShdw>
              </a:effectLst>
              <a:ea typeface="돋움"/>
            </a:endParaRPr>
          </a:p>
          <a:p>
            <a:pPr defTabSz="457200" latinLnBrk="0">
              <a:lnSpc>
                <a:spcPct val="170000"/>
              </a:lnSpc>
              <a:spcBef>
                <a:spcPct val="20000"/>
              </a:spcBef>
              <a:spcAft>
                <a:spcPts val="600"/>
              </a:spcAft>
              <a:buClr>
                <a:schemeClr val="tx2"/>
              </a:buClr>
              <a:buSzPct val="70000"/>
              <a:buFont typeface="Wingdings 2" charset="2"/>
            </a:pPr>
            <a:r>
              <a:rPr lang="en-US" altLang="ko-KR"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돋움"/>
              </a:rPr>
              <a:t>   To start off, I think it will be way comfortable and more helpful if the lightbulb transforms into a ball form that has a camera on front that detects the owner and follow wherever the owner goes. Then, the owners won't have to use their hands to hold a flashlight or their phone. In addition, it would be energy saving and both environment saving to attach a solar energy system on the ball formed light bulb. As I have mentioned, this will help save the energy unlike the bulbs attached on the ceiling using up energy all the time when it is shining. Therefore, I think the future light bulb</a:t>
            </a:r>
            <a:r>
              <a:rPr lang="en-US" altLang="ko-KR"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돋움"/>
              </a:rPr>
              <a:t> </a:t>
            </a:r>
            <a:r>
              <a:rPr lang="en-US" altLang="ko-KR" sz="16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돋움"/>
              </a:rPr>
              <a:t>can be developed into a ball form that uses solar enegry to work and follows you wherever you go to shine your delightful path.</a:t>
            </a:r>
            <a:endParaRPr lang="en-US" altLang="ko-KR" sz="2900">
              <a:ln>
                <a:solidFill>
                  <a:srgbClr val="000000">
                    <a:lumMod val="75000"/>
                    <a:lumOff val="25000"/>
                    <a:alpha val="10000"/>
                  </a:srgbClr>
                </a:solidFill>
              </a:ln>
              <a:solidFill>
                <a:schemeClr val="tx2"/>
              </a:solidFill>
              <a:effectLst>
                <a:outerShdw blurRad="9525" dist="25400" dir="14640000" algn="tl" rotWithShape="0">
                  <a:srgbClr val="000000">
                    <a:alpha val="30000"/>
                  </a:srgbClr>
                </a:outerShdw>
              </a:effectLst>
              <a:ea typeface="돋움"/>
            </a:endParaRPr>
          </a:p>
        </p:txBody>
      </p:sp>
    </p:spTree>
    <p:extLst>
      <p:ext uri="{BB962C8B-B14F-4D97-AF65-F5344CB8AC3E}">
        <p14:creationId xmlns:p14="http://schemas.microsoft.com/office/powerpoint/2010/main" val="1462785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RightStep">
      <a:dk1>
        <a:srgbClr val="000000"/>
      </a:dk1>
      <a:lt1>
        <a:srgbClr val="FFFFFF"/>
      </a:lt1>
      <a:dk2>
        <a:srgbClr val="342441"/>
      </a:dk2>
      <a:lt2>
        <a:srgbClr val="E8E3E2"/>
      </a:lt2>
      <a:accent1>
        <a:srgbClr val="7FA9AF"/>
      </a:accent1>
      <a:accent2>
        <a:srgbClr val="7F99BA"/>
      </a:accent2>
      <a:accent3>
        <a:srgbClr val="9698C6"/>
      </a:accent3>
      <a:accent4>
        <a:srgbClr val="957FBA"/>
      </a:accent4>
      <a:accent5>
        <a:srgbClr val="BB94C5"/>
      </a:accent5>
      <a:accent6>
        <a:srgbClr val="BA7FAD"/>
      </a:accent6>
      <a:hlink>
        <a:srgbClr val="AE7269"/>
      </a:hlink>
      <a:folHlink>
        <a:srgbClr val="7F7F7F"/>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Bodoni MT</vt:lpstr>
      <vt:lpstr>Goudy Old Style</vt:lpstr>
      <vt:lpstr>Wingdings 2</vt:lpstr>
      <vt:lpstr>SlateVTI</vt:lpstr>
      <vt:lpstr>ADL Project  Lightbulb</vt:lpstr>
      <vt:lpstr>About Lightbulb</vt:lpstr>
      <vt:lpstr>The Purpose During the Industrial Rev</vt:lpstr>
      <vt:lpstr>Problem Since Creation</vt:lpstr>
      <vt:lpstr>Consequences of problem</vt:lpstr>
      <vt:lpstr>What were the Solutions Utilized?</vt:lpstr>
      <vt:lpstr>Any Current Solutions?</vt:lpstr>
      <vt:lpstr>About innovation</vt:lpstr>
      <vt:lpstr>My Own Solutions (future suggestion)</vt:lpstr>
      <vt:lpstr>Thank you Mr. Basso</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ggmin</dc:creator>
  <cp:lastModifiedBy>ggminjae02@gmail.com</cp:lastModifiedBy>
  <cp:revision>609</cp:revision>
  <dcterms:created xsi:type="dcterms:W3CDTF">2020-03-06T18:08:17Z</dcterms:created>
  <dcterms:modified xsi:type="dcterms:W3CDTF">2020-03-13T05:14:48Z</dcterms:modified>
</cp:coreProperties>
</file>