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DB8BD-DFF9-A22D-3A12-786C9E7777F7}" v="563" dt="2021-02-13T09:18:03.627"/>
    <p1510:client id="{2B2BE420-3CB2-4336-80A9-F6230DBF1EE6}" v="1229" dt="2021-02-13T06:39:17.979"/>
    <p1510:client id="{A7EB6D8D-38C5-729A-E902-BF905BCCC4A7}" v="78" dt="2021-02-16T03:17:13.014"/>
    <p1510:client id="{F3C9C3CA-96B8-4C45-3348-C0FEAA8A99AC}" v="3174" dt="2021-02-16T03:07:28.1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8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2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1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5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5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4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1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4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6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6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ammarly.com.www.lifehacker.com.au/" TargetMode="External"/><Relationship Id="rId13" Type="http://schemas.openxmlformats.org/officeDocument/2006/relationships/hyperlink" Target="http://www.cu-portland.edu/" TargetMode="External"/><Relationship Id="rId3" Type="http://schemas.openxmlformats.org/officeDocument/2006/relationships/hyperlink" Target="https://www.dictionary.com/" TargetMode="External"/><Relationship Id="rId7" Type="http://schemas.openxmlformats.org/officeDocument/2006/relationships/hyperlink" Target="https://magoosh.com/pro-writing/comma-rules-dos-donts-comma-usage/" TargetMode="External"/><Relationship Id="rId12" Type="http://schemas.openxmlformats.org/officeDocument/2006/relationships/hyperlink" Target="http://www.blog.hubspot.com/" TargetMode="External"/><Relationship Id="rId2" Type="http://schemas.openxmlformats.org/officeDocument/2006/relationships/hyperlink" Target="https://www.dailywritingtips.com/when-to-use-a-comma-rules-exampl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asic-english-grammar.com/what-are-the-rules-for-commas.html/" TargetMode="External"/><Relationship Id="rId11" Type="http://schemas.openxmlformats.org/officeDocument/2006/relationships/hyperlink" Target="http://www.dailywritingtips.com/" TargetMode="External"/><Relationship Id="rId5" Type="http://schemas.openxmlformats.org/officeDocument/2006/relationships/hyperlink" Target="https://owl.purdue.edu/owl/general_writing/punctuation/commas/extended_rules_for_commass" TargetMode="External"/><Relationship Id="rId10" Type="http://schemas.openxmlformats.org/officeDocument/2006/relationships/hyperlink" Target="http://www.okanagan.bc.ca/" TargetMode="External"/><Relationship Id="rId4" Type="http://schemas.openxmlformats.org/officeDocument/2006/relationships/hyperlink" Target="https://grammar.yourdictionary.com/punctuation/comma-rules.html" TargetMode="External"/><Relationship Id="rId9" Type="http://schemas.openxmlformats.org/officeDocument/2006/relationships/hyperlink" Target="http://www.wattpad.com/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AF4395D-E41F-4F4A-93FE-47A25EBE4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11" r="134" b="1"/>
          <a:stretch/>
        </p:blipFill>
        <p:spPr>
          <a:xfrm>
            <a:off x="20" y="10"/>
            <a:ext cx="12191962" cy="685799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7E0C296-2B1B-4589-84EA-239D8784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175" y="2279176"/>
            <a:ext cx="5199894" cy="25856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024" y="2647575"/>
            <a:ext cx="4606621" cy="977287"/>
          </a:xfrm>
        </p:spPr>
        <p:txBody>
          <a:bodyPr>
            <a:normAutofit/>
          </a:bodyPr>
          <a:lstStyle/>
          <a:p>
            <a:r>
              <a:rPr lang="en-US" sz="4000">
                <a:ea typeface="Source Sans Pro SemiBold"/>
              </a:rPr>
              <a:t>Commas</a:t>
            </a:r>
            <a:endParaRPr lang="en-US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2044" y="3936422"/>
            <a:ext cx="4490112" cy="55339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100">
                <a:ea typeface="Source Sans Pro"/>
                <a:cs typeface="Segoe UI"/>
              </a:rPr>
              <a:t>By: Madisyn, Donya &amp; Brandon </a:t>
            </a:r>
            <a:endParaRPr lang="en-US" sz="11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CDD339A-0D5C-435F-B70C-6498DB974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552" y="3022005"/>
            <a:ext cx="12161561" cy="1033163"/>
            <a:chOff x="23552" y="3022005"/>
            <a:chExt cx="12161561" cy="1033163"/>
          </a:xfrm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21D7864D-9CC0-4345-A8ED-01EEC9C57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33426" y="3820899"/>
              <a:ext cx="146874" cy="103369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3">
              <a:extLst>
                <a:ext uri="{FF2B5EF4-FFF2-40B4-BE49-F238E27FC236}">
                  <a16:creationId xmlns:a16="http://schemas.microsoft.com/office/drawing/2014/main" id="{F9F23CAB-0676-4AC7-8CA8-7B5BF73E2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12632" y="3146103"/>
              <a:ext cx="143728" cy="146842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5">
              <a:extLst>
                <a:ext uri="{FF2B5EF4-FFF2-40B4-BE49-F238E27FC236}">
                  <a16:creationId xmlns:a16="http://schemas.microsoft.com/office/drawing/2014/main" id="{EB1A7EF0-FD1E-4431-AA12-061658B27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58308" y="3186235"/>
              <a:ext cx="143728" cy="93707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6">
              <a:extLst>
                <a:ext uri="{FF2B5EF4-FFF2-40B4-BE49-F238E27FC236}">
                  <a16:creationId xmlns:a16="http://schemas.microsoft.com/office/drawing/2014/main" id="{AAA8D351-4D5D-43CA-9EA3-3A209DBA7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19141" y="3199239"/>
              <a:ext cx="155267" cy="132351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7">
              <a:extLst>
                <a:ext uri="{FF2B5EF4-FFF2-40B4-BE49-F238E27FC236}">
                  <a16:creationId xmlns:a16="http://schemas.microsoft.com/office/drawing/2014/main" id="{AEB482CE-8502-400F-A587-CEA8BF668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79147" y="3203103"/>
              <a:ext cx="186739" cy="140079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9">
              <a:extLst>
                <a:ext uri="{FF2B5EF4-FFF2-40B4-BE49-F238E27FC236}">
                  <a16:creationId xmlns:a16="http://schemas.microsoft.com/office/drawing/2014/main" id="{B86FDE7E-057E-44EF-9209-38C5CD45C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45413" y="3206968"/>
              <a:ext cx="171003" cy="132351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0">
              <a:extLst>
                <a:ext uri="{FF2B5EF4-FFF2-40B4-BE49-F238E27FC236}">
                  <a16:creationId xmlns:a16="http://schemas.microsoft.com/office/drawing/2014/main" id="{9DAEC7B8-1258-418C-8918-40304A03F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2571" y="3278457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1">
              <a:extLst>
                <a:ext uri="{FF2B5EF4-FFF2-40B4-BE49-F238E27FC236}">
                  <a16:creationId xmlns:a16="http://schemas.microsoft.com/office/drawing/2014/main" id="{7B3E59D7-9F28-4FEB-8725-3474C434C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24344" y="3213730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2">
              <a:extLst>
                <a:ext uri="{FF2B5EF4-FFF2-40B4-BE49-F238E27FC236}">
                  <a16:creationId xmlns:a16="http://schemas.microsoft.com/office/drawing/2014/main" id="{FB6EF793-0487-49E6-ACD6-A61029C0A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55774" y="3217593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3">
              <a:extLst>
                <a:ext uri="{FF2B5EF4-FFF2-40B4-BE49-F238E27FC236}">
                  <a16:creationId xmlns:a16="http://schemas.microsoft.com/office/drawing/2014/main" id="{98ABF759-8FA6-48D5-B872-D9CEECD39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66180" y="3221457"/>
              <a:ext cx="143728" cy="99505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4">
              <a:extLst>
                <a:ext uri="{FF2B5EF4-FFF2-40B4-BE49-F238E27FC236}">
                  <a16:creationId xmlns:a16="http://schemas.microsoft.com/office/drawing/2014/main" id="{DDB8BBFA-C9D7-4F60-A252-7ED1743E4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49313" y="3228221"/>
              <a:ext cx="162611" cy="14297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A0FF6E41-0C56-4070-B2E2-2B584C578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69669" y="3263964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7">
              <a:extLst>
                <a:ext uri="{FF2B5EF4-FFF2-40B4-BE49-F238E27FC236}">
                  <a16:creationId xmlns:a16="http://schemas.microsoft.com/office/drawing/2014/main" id="{BF2AC548-3795-4AF1-B887-1983F7F8A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25650" y="3278455"/>
              <a:ext cx="159463" cy="10723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8">
              <a:extLst>
                <a:ext uri="{FF2B5EF4-FFF2-40B4-BE49-F238E27FC236}">
                  <a16:creationId xmlns:a16="http://schemas.microsoft.com/office/drawing/2014/main" id="{2BDFC7FA-5D85-4F31-B712-6E0C0D7B0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23043" y="3285217"/>
              <a:ext cx="7345" cy="77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94">
              <a:extLst>
                <a:ext uri="{FF2B5EF4-FFF2-40B4-BE49-F238E27FC236}">
                  <a16:creationId xmlns:a16="http://schemas.microsoft.com/office/drawing/2014/main" id="{DD1464FA-ADAE-4DB6-A9A6-A809763A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0139" y="3580387"/>
              <a:ext cx="163660" cy="12172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7">
              <a:extLst>
                <a:ext uri="{FF2B5EF4-FFF2-40B4-BE49-F238E27FC236}">
                  <a16:creationId xmlns:a16="http://schemas.microsoft.com/office/drawing/2014/main" id="{A247191C-2FEA-4AA3-9B1B-4F1602D26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15064" y="3539291"/>
              <a:ext cx="225557" cy="143944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8">
              <a:extLst>
                <a:ext uri="{FF2B5EF4-FFF2-40B4-BE49-F238E27FC236}">
                  <a16:creationId xmlns:a16="http://schemas.microsoft.com/office/drawing/2014/main" id="{92676367-B42C-46BC-BF52-A543723C2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91835" y="3539292"/>
              <a:ext cx="175200" cy="93707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9">
              <a:extLst>
                <a:ext uri="{FF2B5EF4-FFF2-40B4-BE49-F238E27FC236}">
                  <a16:creationId xmlns:a16="http://schemas.microsoft.com/office/drawing/2014/main" id="{F96083BD-2E2F-43C1-B5B8-90A19ECB2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20539" y="3539289"/>
              <a:ext cx="260178" cy="143944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00">
              <a:extLst>
                <a:ext uri="{FF2B5EF4-FFF2-40B4-BE49-F238E27FC236}">
                  <a16:creationId xmlns:a16="http://schemas.microsoft.com/office/drawing/2014/main" id="{36D49EC8-F959-4206-9496-81C1FCE95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59800" y="3539291"/>
              <a:ext cx="152120" cy="111097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01">
              <a:extLst>
                <a:ext uri="{FF2B5EF4-FFF2-40B4-BE49-F238E27FC236}">
                  <a16:creationId xmlns:a16="http://schemas.microsoft.com/office/drawing/2014/main" id="{0D1F9B54-5650-4ADE-8769-818D5AD3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4341" y="3569721"/>
              <a:ext cx="163660" cy="96607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02">
              <a:extLst>
                <a:ext uri="{FF2B5EF4-FFF2-40B4-BE49-F238E27FC236}">
                  <a16:creationId xmlns:a16="http://schemas.microsoft.com/office/drawing/2014/main" id="{1208F64B-D1E2-4308-A921-2791E4D90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59349" y="3594839"/>
              <a:ext cx="143728" cy="11785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03">
              <a:extLst>
                <a:ext uri="{FF2B5EF4-FFF2-40B4-BE49-F238E27FC236}">
                  <a16:creationId xmlns:a16="http://schemas.microsoft.com/office/drawing/2014/main" id="{DD5592E3-A816-49FE-824E-AF5845C5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71682" y="3557646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13">
              <a:extLst>
                <a:ext uri="{FF2B5EF4-FFF2-40B4-BE49-F238E27FC236}">
                  <a16:creationId xmlns:a16="http://schemas.microsoft.com/office/drawing/2014/main" id="{048AF30C-3E40-4065-A7E2-A78D26B05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3811" y="3611744"/>
              <a:ext cx="11540" cy="1062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15">
              <a:extLst>
                <a:ext uri="{FF2B5EF4-FFF2-40B4-BE49-F238E27FC236}">
                  <a16:creationId xmlns:a16="http://schemas.microsoft.com/office/drawing/2014/main" id="{F6E9CB87-8280-47D0-88C8-BAC285D5DE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8190" y="3618509"/>
              <a:ext cx="7345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17">
              <a:extLst>
                <a:ext uri="{FF2B5EF4-FFF2-40B4-BE49-F238E27FC236}">
                  <a16:creationId xmlns:a16="http://schemas.microsoft.com/office/drawing/2014/main" id="{C126D247-0C11-4EAB-BE52-A4D807955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45118" y="3633000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18">
              <a:extLst>
                <a:ext uri="{FF2B5EF4-FFF2-40B4-BE49-F238E27FC236}">
                  <a16:creationId xmlns:a16="http://schemas.microsoft.com/office/drawing/2014/main" id="{A15D480B-DA3E-4F00-BDEA-52E018D2C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09199" y="3636863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19">
              <a:extLst>
                <a:ext uri="{FF2B5EF4-FFF2-40B4-BE49-F238E27FC236}">
                  <a16:creationId xmlns:a16="http://schemas.microsoft.com/office/drawing/2014/main" id="{171F133F-A692-4513-A861-47BDCCC8F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25942" y="3622374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20">
              <a:extLst>
                <a:ext uri="{FF2B5EF4-FFF2-40B4-BE49-F238E27FC236}">
                  <a16:creationId xmlns:a16="http://schemas.microsoft.com/office/drawing/2014/main" id="{38207A8D-8E7E-463D-9992-9844A7808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06294" y="3832973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27">
              <a:extLst>
                <a:ext uri="{FF2B5EF4-FFF2-40B4-BE49-F238E27FC236}">
                  <a16:creationId xmlns:a16="http://schemas.microsoft.com/office/drawing/2014/main" id="{7BA77B91-9626-4DFA-A5D2-86BE3EAC8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72096" y="3868719"/>
              <a:ext cx="162611" cy="93707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29">
              <a:extLst>
                <a:ext uri="{FF2B5EF4-FFF2-40B4-BE49-F238E27FC236}">
                  <a16:creationId xmlns:a16="http://schemas.microsoft.com/office/drawing/2014/main" id="{E160D945-C924-441B-827A-C27206D18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34415" y="3872581"/>
              <a:ext cx="175200" cy="129453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33">
              <a:extLst>
                <a:ext uri="{FF2B5EF4-FFF2-40B4-BE49-F238E27FC236}">
                  <a16:creationId xmlns:a16="http://schemas.microsoft.com/office/drawing/2014/main" id="{034D50E5-CC96-47EA-909D-9CC6ABA24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05710" y="3883209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36">
              <a:extLst>
                <a:ext uri="{FF2B5EF4-FFF2-40B4-BE49-F238E27FC236}">
                  <a16:creationId xmlns:a16="http://schemas.microsoft.com/office/drawing/2014/main" id="{CE529D6B-DA12-4C21-8816-B7C0655DC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733368" y="395837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37">
              <a:extLst>
                <a:ext uri="{FF2B5EF4-FFF2-40B4-BE49-F238E27FC236}">
                  <a16:creationId xmlns:a16="http://schemas.microsoft.com/office/drawing/2014/main" id="{8BD20D1C-AFD2-46C5-B874-E1E6575AB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06887" y="3901564"/>
              <a:ext cx="151070" cy="111097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38">
              <a:extLst>
                <a:ext uri="{FF2B5EF4-FFF2-40B4-BE49-F238E27FC236}">
                  <a16:creationId xmlns:a16="http://schemas.microsoft.com/office/drawing/2014/main" id="{1553F3A5-DAE1-4BE4-A62C-DC0B2B076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07894" y="3904464"/>
              <a:ext cx="139530" cy="93707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39">
              <a:extLst>
                <a:ext uri="{FF2B5EF4-FFF2-40B4-BE49-F238E27FC236}">
                  <a16:creationId xmlns:a16="http://schemas.microsoft.com/office/drawing/2014/main" id="{7248432C-E709-4AB9-B196-B17BABF54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09199" y="3912191"/>
              <a:ext cx="155267" cy="103369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42">
              <a:extLst>
                <a:ext uri="{FF2B5EF4-FFF2-40B4-BE49-F238E27FC236}">
                  <a16:creationId xmlns:a16="http://schemas.microsoft.com/office/drawing/2014/main" id="{87579DF1-0CD1-48D7-9B6C-2B437C7B0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12046" y="3947935"/>
              <a:ext cx="4197" cy="676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43">
              <a:extLst>
                <a:ext uri="{FF2B5EF4-FFF2-40B4-BE49-F238E27FC236}">
                  <a16:creationId xmlns:a16="http://schemas.microsoft.com/office/drawing/2014/main" id="{51C5165A-A8BD-4E8A-BB51-96ADB4E0C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27955" y="3951797"/>
              <a:ext cx="143728" cy="92743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44">
              <a:extLst>
                <a:ext uri="{FF2B5EF4-FFF2-40B4-BE49-F238E27FC236}">
                  <a16:creationId xmlns:a16="http://schemas.microsoft.com/office/drawing/2014/main" id="{3318A639-15FE-47E4-883D-24F0DAF6B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45833" y="3947935"/>
              <a:ext cx="167855" cy="107233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45">
              <a:extLst>
                <a:ext uri="{FF2B5EF4-FFF2-40B4-BE49-F238E27FC236}">
                  <a16:creationId xmlns:a16="http://schemas.microsoft.com/office/drawing/2014/main" id="{B03EC112-0D5C-48DA-93EE-940B74A62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94469" y="3954698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">
              <a:extLst>
                <a:ext uri="{FF2B5EF4-FFF2-40B4-BE49-F238E27FC236}">
                  <a16:creationId xmlns:a16="http://schemas.microsoft.com/office/drawing/2014/main" id="{982DB46C-F13E-4ED7-90F3-47B25A085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8264" y="3024903"/>
              <a:ext cx="163660" cy="104334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id="{FF698AC9-5CD1-4A7F-8D25-5787F7E8E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7792" y="3039394"/>
              <a:ext cx="143728" cy="85979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580965AB-01A6-476C-8F50-ED2350820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7259" y="3022005"/>
              <a:ext cx="163660" cy="92743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E3C0DF2F-3170-4A79-ADAA-4BC015B24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6843" y="3047122"/>
              <a:ext cx="147925" cy="82115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">
              <a:extLst>
                <a:ext uri="{FF2B5EF4-FFF2-40B4-BE49-F238E27FC236}">
                  <a16:creationId xmlns:a16="http://schemas.microsoft.com/office/drawing/2014/main" id="{69010010-E67A-4065-8312-BE392BB1C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3941" y="3057748"/>
              <a:ext cx="15212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2">
              <a:extLst>
                <a:ext uri="{FF2B5EF4-FFF2-40B4-BE49-F238E27FC236}">
                  <a16:creationId xmlns:a16="http://schemas.microsoft.com/office/drawing/2014/main" id="{631A2BD3-8DA4-49DA-961C-2A84252DD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8079" y="3068377"/>
              <a:ext cx="178347" cy="11785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3">
              <a:extLst>
                <a:ext uri="{FF2B5EF4-FFF2-40B4-BE49-F238E27FC236}">
                  <a16:creationId xmlns:a16="http://schemas.microsoft.com/office/drawing/2014/main" id="{B3462A74-8748-4CC2-A7DC-0F765B734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247" y="3072240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6">
              <a:extLst>
                <a:ext uri="{FF2B5EF4-FFF2-40B4-BE49-F238E27FC236}">
                  <a16:creationId xmlns:a16="http://schemas.microsoft.com/office/drawing/2014/main" id="{3FD72CB2-5280-4C42-ABD9-AC2202E75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30154" y="3093493"/>
              <a:ext cx="15107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7">
              <a:extLst>
                <a:ext uri="{FF2B5EF4-FFF2-40B4-BE49-F238E27FC236}">
                  <a16:creationId xmlns:a16="http://schemas.microsoft.com/office/drawing/2014/main" id="{7BB6BA01-F7D6-431B-97F7-2DAD44DF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54702" y="3093493"/>
              <a:ext cx="155267" cy="111097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8">
              <a:extLst>
                <a:ext uri="{FF2B5EF4-FFF2-40B4-BE49-F238E27FC236}">
                  <a16:creationId xmlns:a16="http://schemas.microsoft.com/office/drawing/2014/main" id="{6CBFA44B-13FA-4E01-8EC8-3C2E03DC7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78791" y="3125373"/>
              <a:ext cx="151070" cy="82115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0">
              <a:extLst>
                <a:ext uri="{FF2B5EF4-FFF2-40B4-BE49-F238E27FC236}">
                  <a16:creationId xmlns:a16="http://schemas.microsoft.com/office/drawing/2014/main" id="{0B5F8AEE-90EF-4529-B573-77F764D89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9975" y="3143729"/>
              <a:ext cx="11540" cy="676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3">
              <a:extLst>
                <a:ext uri="{FF2B5EF4-FFF2-40B4-BE49-F238E27FC236}">
                  <a16:creationId xmlns:a16="http://schemas.microsoft.com/office/drawing/2014/main" id="{56BAE621-EB8E-4E88-9B1A-F840BFE65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6006" y="3362058"/>
              <a:ext cx="169954" cy="88879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51">
              <a:extLst>
                <a:ext uri="{FF2B5EF4-FFF2-40B4-BE49-F238E27FC236}">
                  <a16:creationId xmlns:a16="http://schemas.microsoft.com/office/drawing/2014/main" id="{14B4DED6-A4BF-4F3B-B1FC-82825676B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4777" y="3401668"/>
              <a:ext cx="136383" cy="107233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52">
              <a:extLst>
                <a:ext uri="{FF2B5EF4-FFF2-40B4-BE49-F238E27FC236}">
                  <a16:creationId xmlns:a16="http://schemas.microsoft.com/office/drawing/2014/main" id="{E93A246E-C93F-4DCB-8EB4-8AE46BC81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156" y="3408428"/>
              <a:ext cx="140580" cy="96607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53">
              <a:extLst>
                <a:ext uri="{FF2B5EF4-FFF2-40B4-BE49-F238E27FC236}">
                  <a16:creationId xmlns:a16="http://schemas.microsoft.com/office/drawing/2014/main" id="{2D8ABAA9-E978-42EE-9895-4A97F33EAF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63345" y="3415192"/>
              <a:ext cx="151070" cy="93707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54">
              <a:extLst>
                <a:ext uri="{FF2B5EF4-FFF2-40B4-BE49-F238E27FC236}">
                  <a16:creationId xmlns:a16="http://schemas.microsoft.com/office/drawing/2014/main" id="{1BDBC350-8F9F-44B7-8860-EE05E4556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17434" y="3412293"/>
              <a:ext cx="159463" cy="124621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55">
              <a:extLst>
                <a:ext uri="{FF2B5EF4-FFF2-40B4-BE49-F238E27FC236}">
                  <a16:creationId xmlns:a16="http://schemas.microsoft.com/office/drawing/2014/main" id="{8CC1825B-07E8-4D9A-99FC-AF22F9D70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3589" y="3419055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56">
              <a:extLst>
                <a:ext uri="{FF2B5EF4-FFF2-40B4-BE49-F238E27FC236}">
                  <a16:creationId xmlns:a16="http://schemas.microsoft.com/office/drawing/2014/main" id="{E208343E-229A-4E39-AF3B-DAE8625D5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67596" y="3450937"/>
              <a:ext cx="152120" cy="85979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57">
              <a:extLst>
                <a:ext uri="{FF2B5EF4-FFF2-40B4-BE49-F238E27FC236}">
                  <a16:creationId xmlns:a16="http://schemas.microsoft.com/office/drawing/2014/main" id="{C48670A5-7175-4E13-BCF9-70B92BFB7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60620" y="3415192"/>
              <a:ext cx="166807" cy="111097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59">
              <a:extLst>
                <a:ext uri="{FF2B5EF4-FFF2-40B4-BE49-F238E27FC236}">
                  <a16:creationId xmlns:a16="http://schemas.microsoft.com/office/drawing/2014/main" id="{F4203D1F-0C38-4CC7-9667-06D91693C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3108" y="3458664"/>
              <a:ext cx="146874" cy="92743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60">
              <a:extLst>
                <a:ext uri="{FF2B5EF4-FFF2-40B4-BE49-F238E27FC236}">
                  <a16:creationId xmlns:a16="http://schemas.microsoft.com/office/drawing/2014/main" id="{7C6039CA-A1B7-4086-B035-CF1A0B147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23943" y="3465427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61">
              <a:extLst>
                <a:ext uri="{FF2B5EF4-FFF2-40B4-BE49-F238E27FC236}">
                  <a16:creationId xmlns:a16="http://schemas.microsoft.com/office/drawing/2014/main" id="{BCF25F37-4F50-4174-88D1-A3A43F614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5592" y="3483783"/>
              <a:ext cx="162611" cy="117858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78">
              <a:extLst>
                <a:ext uri="{FF2B5EF4-FFF2-40B4-BE49-F238E27FC236}">
                  <a16:creationId xmlns:a16="http://schemas.microsoft.com/office/drawing/2014/main" id="{F076F369-289A-4E93-BF39-B4C99E16B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149" y="3705975"/>
              <a:ext cx="175200" cy="88879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79">
              <a:extLst>
                <a:ext uri="{FF2B5EF4-FFF2-40B4-BE49-F238E27FC236}">
                  <a16:creationId xmlns:a16="http://schemas.microsoft.com/office/drawing/2014/main" id="{F014AE29-4A4C-418D-8D72-233AECCE7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2456" y="3708874"/>
              <a:ext cx="146874" cy="82115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80">
              <a:extLst>
                <a:ext uri="{FF2B5EF4-FFF2-40B4-BE49-F238E27FC236}">
                  <a16:creationId xmlns:a16="http://schemas.microsoft.com/office/drawing/2014/main" id="{169B666F-51A1-4D47-851D-BF226C536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515" y="3716603"/>
              <a:ext cx="147925" cy="7825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81">
              <a:extLst>
                <a:ext uri="{FF2B5EF4-FFF2-40B4-BE49-F238E27FC236}">
                  <a16:creationId xmlns:a16="http://schemas.microsoft.com/office/drawing/2014/main" id="{1D47E7BB-91A2-4C01-848C-7528FB8DC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85883" y="3712738"/>
              <a:ext cx="166807" cy="107233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82">
              <a:extLst>
                <a:ext uri="{FF2B5EF4-FFF2-40B4-BE49-F238E27FC236}">
                  <a16:creationId xmlns:a16="http://schemas.microsoft.com/office/drawing/2014/main" id="{E8C443E6-6590-4FA5-9143-C734D59DC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7313" y="3723363"/>
              <a:ext cx="152120" cy="82115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83">
              <a:extLst>
                <a:ext uri="{FF2B5EF4-FFF2-40B4-BE49-F238E27FC236}">
                  <a16:creationId xmlns:a16="http://schemas.microsoft.com/office/drawing/2014/main" id="{8AE369CB-90BC-49E0-84E4-E46339759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95241" y="3702111"/>
              <a:ext cx="155267" cy="186450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84">
              <a:extLst>
                <a:ext uri="{FF2B5EF4-FFF2-40B4-BE49-F238E27FC236}">
                  <a16:creationId xmlns:a16="http://schemas.microsoft.com/office/drawing/2014/main" id="{DC1D6E23-7CDE-45A3-B8E0-2C5D1BDE7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3642" y="3730128"/>
              <a:ext cx="155267" cy="10433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86">
              <a:extLst>
                <a:ext uri="{FF2B5EF4-FFF2-40B4-BE49-F238E27FC236}">
                  <a16:creationId xmlns:a16="http://schemas.microsoft.com/office/drawing/2014/main" id="{AF542CA1-45D2-4197-B34E-0A63A758B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730" y="3737922"/>
              <a:ext cx="155267" cy="133317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89">
              <a:extLst>
                <a:ext uri="{FF2B5EF4-FFF2-40B4-BE49-F238E27FC236}">
                  <a16:creationId xmlns:a16="http://schemas.microsoft.com/office/drawing/2014/main" id="{5ED5642D-E343-41C8-8FF3-3368A8660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1490" y="3709999"/>
              <a:ext cx="159463" cy="110131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90">
              <a:extLst>
                <a:ext uri="{FF2B5EF4-FFF2-40B4-BE49-F238E27FC236}">
                  <a16:creationId xmlns:a16="http://schemas.microsoft.com/office/drawing/2014/main" id="{BDD03E24-B855-4A54-9C06-9665F8E96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9434" y="3802579"/>
              <a:ext cx="3148" cy="1062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92A5ABF9-C9AB-440A-9046-57769BAA7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7751" y="3076723"/>
              <a:ext cx="143728" cy="96607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7">
              <a:extLst>
                <a:ext uri="{FF2B5EF4-FFF2-40B4-BE49-F238E27FC236}">
                  <a16:creationId xmlns:a16="http://schemas.microsoft.com/office/drawing/2014/main" id="{20CCFA26-8B22-4B64-A21B-01B13BE5B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19939" y="3091214"/>
              <a:ext cx="163660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40">
              <a:extLst>
                <a:ext uri="{FF2B5EF4-FFF2-40B4-BE49-F238E27FC236}">
                  <a16:creationId xmlns:a16="http://schemas.microsoft.com/office/drawing/2014/main" id="{7034E999-C5DC-41C3-93CF-5AA428892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52129" y="3460249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46">
              <a:extLst>
                <a:ext uri="{FF2B5EF4-FFF2-40B4-BE49-F238E27FC236}">
                  <a16:creationId xmlns:a16="http://schemas.microsoft.com/office/drawing/2014/main" id="{1A197C36-622D-4B69-91BB-4C6D3D209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5385" y="3453485"/>
              <a:ext cx="143728" cy="96607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64">
              <a:extLst>
                <a:ext uri="{FF2B5EF4-FFF2-40B4-BE49-F238E27FC236}">
                  <a16:creationId xmlns:a16="http://schemas.microsoft.com/office/drawing/2014/main" id="{2B41BCF4-897C-4C73-A9C9-92A909F18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05696" y="3715636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75">
              <a:extLst>
                <a:ext uri="{FF2B5EF4-FFF2-40B4-BE49-F238E27FC236}">
                  <a16:creationId xmlns:a16="http://schemas.microsoft.com/office/drawing/2014/main" id="{406FB574-90F0-417D-ABCD-95DDE91A2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69586" y="3718188"/>
              <a:ext cx="152120" cy="92743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4B98C702-29E3-4C5E-AA82-64BAC1F2A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552" y="3423540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36">
              <a:extLst>
                <a:ext uri="{FF2B5EF4-FFF2-40B4-BE49-F238E27FC236}">
                  <a16:creationId xmlns:a16="http://schemas.microsoft.com/office/drawing/2014/main" id="{943DBA82-CBF2-40C6-A535-C02BA2F1E7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7107" y="358421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64">
              <a:extLst>
                <a:ext uri="{FF2B5EF4-FFF2-40B4-BE49-F238E27FC236}">
                  <a16:creationId xmlns:a16="http://schemas.microsoft.com/office/drawing/2014/main" id="{5A1CC399-638B-44DB-80A7-401D797A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8048" y="3693860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72CD369A-5284-45B1-B107-702483A8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C5EF5-CEF9-42F8-BE4D-577CE25A1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634" y="346107"/>
            <a:ext cx="6188277" cy="1372823"/>
          </a:xfrm>
        </p:spPr>
        <p:txBody>
          <a:bodyPr>
            <a:normAutofit/>
          </a:bodyPr>
          <a:lstStyle/>
          <a:p>
            <a:r>
              <a:rPr lang="en-US"/>
              <a:t>What is the purpose of a comma?</a:t>
            </a: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BC3EC256-5633-414E-89A7-4DF1780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975" y="42050"/>
            <a:ext cx="1319321" cy="6804850"/>
            <a:chOff x="1744975" y="42050"/>
            <a:chExt cx="1319321" cy="6804850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3792" y="472833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4562" y="668947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6934" y="8999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1593" y="1137787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96052" y="46436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6021" y="118352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41720" y="63356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8">
              <a:extLst>
                <a:ext uri="{FF2B5EF4-FFF2-40B4-BE49-F238E27FC236}">
                  <a16:creationId xmlns:a16="http://schemas.microsoft.com/office/drawing/2014/main" id="{D09D148A-E95C-4A5F-AFBD-D05C9083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547" y="1134288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0">
              <a:extLst>
                <a:ext uri="{FF2B5EF4-FFF2-40B4-BE49-F238E27FC236}">
                  <a16:creationId xmlns:a16="http://schemas.microsoft.com/office/drawing/2014/main" id="{5B90C58B-B2C5-4C93-8397-016D62EE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19444" y="38573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2">
              <a:extLst>
                <a:ext uri="{FF2B5EF4-FFF2-40B4-BE49-F238E27FC236}">
                  <a16:creationId xmlns:a16="http://schemas.microsoft.com/office/drawing/2014/main" id="{97EE4FEF-54FA-45E2-A177-BA946262D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30146" y="9545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94226" y="459880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991372" y="467123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721306" y="4672363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7458" y="4410076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4176" y="5651651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18389" y="624339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35281" y="59847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45443" y="646897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22723" y="673426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9835" y="570073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2">
              <a:extLst>
                <a:ext uri="{FF2B5EF4-FFF2-40B4-BE49-F238E27FC236}">
                  <a16:creationId xmlns:a16="http://schemas.microsoft.com/office/drawing/2014/main" id="{06EB852C-D558-4FA2-B6BD-72478CDCE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385" y="574829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3">
              <a:extLst>
                <a:ext uri="{FF2B5EF4-FFF2-40B4-BE49-F238E27FC236}">
                  <a16:creationId xmlns:a16="http://schemas.microsoft.com/office/drawing/2014/main" id="{0B128693-39C5-4999-9EB7-FAF6D33AF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46293" y="60187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17">
              <a:extLst>
                <a:ext uri="{FF2B5EF4-FFF2-40B4-BE49-F238E27FC236}">
                  <a16:creationId xmlns:a16="http://schemas.microsoft.com/office/drawing/2014/main" id="{A7E94734-299A-4A1A-8745-522701D7F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8102" y="60623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8">
              <a:extLst>
                <a:ext uri="{FF2B5EF4-FFF2-40B4-BE49-F238E27FC236}">
                  <a16:creationId xmlns:a16="http://schemas.microsoft.com/office/drawing/2014/main" id="{88D7A4B9-ADFA-49C6-A86B-1801ECE37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83208" y="6710138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9">
              <a:extLst>
                <a:ext uri="{FF2B5EF4-FFF2-40B4-BE49-F238E27FC236}">
                  <a16:creationId xmlns:a16="http://schemas.microsoft.com/office/drawing/2014/main" id="{1D2B967C-42F5-4C41-B5A8-333B15CF2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54120" y="626268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7E3E1C46-3049-4EC7-A692-A95CEE2A8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220" y="20699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59EC4BA9-BAFD-46B9-B282-A708F32D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3403" y="673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0BB44AF0-8C8E-4407-8BE6-C5A64ACB7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84" y="596758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1">
              <a:extLst>
                <a:ext uri="{FF2B5EF4-FFF2-40B4-BE49-F238E27FC236}">
                  <a16:creationId xmlns:a16="http://schemas.microsoft.com/office/drawing/2014/main" id="{85398933-36C3-494E-B746-673993C87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0283" y="573437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3">
              <a:extLst>
                <a:ext uri="{FF2B5EF4-FFF2-40B4-BE49-F238E27FC236}">
                  <a16:creationId xmlns:a16="http://schemas.microsoft.com/office/drawing/2014/main" id="{84BFEAB6-0117-44A8-8459-8592C14D9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1968" y="546537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A171CE1C-2DD7-4682-BE34-E3D5986A0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8820" y="623214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9">
              <a:extLst>
                <a:ext uri="{FF2B5EF4-FFF2-40B4-BE49-F238E27FC236}">
                  <a16:creationId xmlns:a16="http://schemas.microsoft.com/office/drawing/2014/main" id="{993E51E0-704B-47D0-9E80-52F81035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85974" y="648157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1">
              <a:extLst>
                <a:ext uri="{FF2B5EF4-FFF2-40B4-BE49-F238E27FC236}">
                  <a16:creationId xmlns:a16="http://schemas.microsoft.com/office/drawing/2014/main" id="{B877D7D4-56A7-4747-AB50-4D2CB582A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91453" y="669893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8">
              <a:extLst>
                <a:ext uri="{FF2B5EF4-FFF2-40B4-BE49-F238E27FC236}">
                  <a16:creationId xmlns:a16="http://schemas.microsoft.com/office/drawing/2014/main" id="{7AD863AE-05C2-42B0-8B8C-2262A95B8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43184" y="607798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9">
              <a:extLst>
                <a:ext uri="{FF2B5EF4-FFF2-40B4-BE49-F238E27FC236}">
                  <a16:creationId xmlns:a16="http://schemas.microsoft.com/office/drawing/2014/main" id="{96FE0420-A304-40C5-A11A-0D43C374D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4739" y="585265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0">
              <a:extLst>
                <a:ext uri="{FF2B5EF4-FFF2-40B4-BE49-F238E27FC236}">
                  <a16:creationId xmlns:a16="http://schemas.microsoft.com/office/drawing/2014/main" id="{5712C99F-0668-4696-B7F5-5BE3B4078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9192" y="561811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4">
              <a:extLst>
                <a:ext uri="{FF2B5EF4-FFF2-40B4-BE49-F238E27FC236}">
                  <a16:creationId xmlns:a16="http://schemas.microsoft.com/office/drawing/2014/main" id="{45B51241-B4A7-44BA-B3B1-6D078593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65791" y="635313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6">
              <a:extLst>
                <a:ext uri="{FF2B5EF4-FFF2-40B4-BE49-F238E27FC236}">
                  <a16:creationId xmlns:a16="http://schemas.microsoft.com/office/drawing/2014/main" id="{D6E3E1E9-9E2B-4B15-979A-D9ADF02FE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78761" y="6639984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6">
              <a:extLst>
                <a:ext uri="{FF2B5EF4-FFF2-40B4-BE49-F238E27FC236}">
                  <a16:creationId xmlns:a16="http://schemas.microsoft.com/office/drawing/2014/main" id="{A37D17A3-9203-43E1-955F-779C2CFD3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994" y="609174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8">
              <a:extLst>
                <a:ext uri="{FF2B5EF4-FFF2-40B4-BE49-F238E27FC236}">
                  <a16:creationId xmlns:a16="http://schemas.microsoft.com/office/drawing/2014/main" id="{42EEB773-123A-4E50-93FF-FE62CB9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44939" y="558461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0">
              <a:extLst>
                <a:ext uri="{FF2B5EF4-FFF2-40B4-BE49-F238E27FC236}">
                  <a16:creationId xmlns:a16="http://schemas.microsoft.com/office/drawing/2014/main" id="{41D4F2D5-C07C-4F05-A11F-6024B7F13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8684" y="641862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2">
              <a:extLst>
                <a:ext uri="{FF2B5EF4-FFF2-40B4-BE49-F238E27FC236}">
                  <a16:creationId xmlns:a16="http://schemas.microsoft.com/office/drawing/2014/main" id="{9AD3968C-7A54-4876-A3B1-0A199BD9D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730" y="588242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84A9F12A-9E3E-4B1C-AECE-2204350D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27" y="1405235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AE1C5FD2-F9CD-4637-814D-A3A526F07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724578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83C66AA3-5242-4EC3-A629-2C827DED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5170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132B76A0-CFCB-46B9-A647-A0CDEE2F7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21480" y="1221982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423AA744-F810-4397-917F-77D42FE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2483" y="93460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6">
              <a:extLst>
                <a:ext uri="{FF2B5EF4-FFF2-40B4-BE49-F238E27FC236}">
                  <a16:creationId xmlns:a16="http://schemas.microsoft.com/office/drawing/2014/main" id="{5C72F779-C984-4431-94E3-38E6050E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160" y="138958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9">
              <a:extLst>
                <a:ext uri="{FF2B5EF4-FFF2-40B4-BE49-F238E27FC236}">
                  <a16:creationId xmlns:a16="http://schemas.microsoft.com/office/drawing/2014/main" id="{8BF25437-23A6-4F68-A6CC-2021B4DB5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043" y="1107344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0">
              <a:extLst>
                <a:ext uri="{FF2B5EF4-FFF2-40B4-BE49-F238E27FC236}">
                  <a16:creationId xmlns:a16="http://schemas.microsoft.com/office/drawing/2014/main" id="{B68970AA-D5FD-4ED4-8AE4-C981BD290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4122" y="55150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4">
              <a:extLst>
                <a:ext uri="{FF2B5EF4-FFF2-40B4-BE49-F238E27FC236}">
                  <a16:creationId xmlns:a16="http://schemas.microsoft.com/office/drawing/2014/main" id="{56CDF8D4-4455-458D-A168-36FD9BCF2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51027" y="76522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5">
              <a:extLst>
                <a:ext uri="{FF2B5EF4-FFF2-40B4-BE49-F238E27FC236}">
                  <a16:creationId xmlns:a16="http://schemas.microsoft.com/office/drawing/2014/main" id="{17A0BB86-D681-41CF-9C63-B55FAA270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39067" y="25817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7">
              <a:extLst>
                <a:ext uri="{FF2B5EF4-FFF2-40B4-BE49-F238E27FC236}">
                  <a16:creationId xmlns:a16="http://schemas.microsoft.com/office/drawing/2014/main" id="{51933FCD-E07F-4E47-853E-B791F1BB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2681" y="9468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8">
              <a:extLst>
                <a:ext uri="{FF2B5EF4-FFF2-40B4-BE49-F238E27FC236}">
                  <a16:creationId xmlns:a16="http://schemas.microsoft.com/office/drawing/2014/main" id="{2EB1546B-A39B-432A-8E6A-1F7421881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07625" y="1163525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4">
              <a:extLst>
                <a:ext uri="{FF2B5EF4-FFF2-40B4-BE49-F238E27FC236}">
                  <a16:creationId xmlns:a16="http://schemas.microsoft.com/office/drawing/2014/main" id="{A5AF0119-0028-4D14-B6CF-0ED0AF862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2943" y="136288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02">
              <a:extLst>
                <a:ext uri="{FF2B5EF4-FFF2-40B4-BE49-F238E27FC236}">
                  <a16:creationId xmlns:a16="http://schemas.microsoft.com/office/drawing/2014/main" id="{39B7BAEF-46A4-4EE7-A3F1-2B0C3139E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02256" y="115565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3">
              <a:extLst>
                <a:ext uri="{FF2B5EF4-FFF2-40B4-BE49-F238E27FC236}">
                  <a16:creationId xmlns:a16="http://schemas.microsoft.com/office/drawing/2014/main" id="{4AFF19DE-7520-450D-BBC4-514637C67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8542" y="797064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17">
              <a:extLst>
                <a:ext uri="{FF2B5EF4-FFF2-40B4-BE49-F238E27FC236}">
                  <a16:creationId xmlns:a16="http://schemas.microsoft.com/office/drawing/2014/main" id="{55F5F049-082E-4F28-A6F9-B22CED3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00545" y="85049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8">
              <a:extLst>
                <a:ext uri="{FF2B5EF4-FFF2-40B4-BE49-F238E27FC236}">
                  <a16:creationId xmlns:a16="http://schemas.microsoft.com/office/drawing/2014/main" id="{F1FA5EE8-8FDF-4249-8FBE-5EE4A41B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1375" y="11217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9">
              <a:extLst>
                <a:ext uri="{FF2B5EF4-FFF2-40B4-BE49-F238E27FC236}">
                  <a16:creationId xmlns:a16="http://schemas.microsoft.com/office/drawing/2014/main" id="{0516D437-66A6-4F8A-AB89-41D39D359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2255" y="52860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3F9DD8A5-3889-448A-BB79-A5E1086DC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19382" y="66888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1">
              <a:extLst>
                <a:ext uri="{FF2B5EF4-FFF2-40B4-BE49-F238E27FC236}">
                  <a16:creationId xmlns:a16="http://schemas.microsoft.com/office/drawing/2014/main" id="{A5411003-0583-4E13-BD73-09447FE07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6051" y="549204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1">
              <a:extLst>
                <a:ext uri="{FF2B5EF4-FFF2-40B4-BE49-F238E27FC236}">
                  <a16:creationId xmlns:a16="http://schemas.microsoft.com/office/drawing/2014/main" id="{0857F65C-18A4-4138-888F-60B6250E5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626" y="65158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1">
              <a:extLst>
                <a:ext uri="{FF2B5EF4-FFF2-40B4-BE49-F238E27FC236}">
                  <a16:creationId xmlns:a16="http://schemas.microsoft.com/office/drawing/2014/main" id="{ABED9D28-F90F-4E28-A5EE-F59041B05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6458" y="140553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9">
              <a:extLst>
                <a:ext uri="{FF2B5EF4-FFF2-40B4-BE49-F238E27FC236}">
                  <a16:creationId xmlns:a16="http://schemas.microsoft.com/office/drawing/2014/main" id="{A2B5689A-49D3-4436-8E8B-8B6C049D2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38545" y="486074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id="{9AEF7DFC-F323-44D3-93BC-8991F4501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67650" y="54373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7D9C0AE3-7512-40BE-9DB0-92E5C9FA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31376" y="140483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4EDB005F-47FF-4F3E-A8EC-AA3B45D3B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38486" y="30146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66DA380F-77D7-4F06-B633-F9D85665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9036" y="488697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066B6C10-E3AE-4C93-8E97-EBE1FF1F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123" y="2512744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3">
              <a:extLst>
                <a:ext uri="{FF2B5EF4-FFF2-40B4-BE49-F238E27FC236}">
                  <a16:creationId xmlns:a16="http://schemas.microsoft.com/office/drawing/2014/main" id="{E277C220-5466-4FD0-B77C-7E295E8C3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9867" y="413651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3DEA17E6-646F-4827-A08D-E4725219F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954" y="230319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3B5C6B2B-92D7-442F-8445-E554C082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350" y="276316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78B1671C-BA12-4A0C-BF73-4C133110A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5237" y="516057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3E147694-6DC6-4EE8-AC97-7AE26398D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32444" y="209860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0283834-E22A-4F12-8B1D-9D97BDDC8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42413" y="175259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06">
              <a:extLst>
                <a:ext uri="{FF2B5EF4-FFF2-40B4-BE49-F238E27FC236}">
                  <a16:creationId xmlns:a16="http://schemas.microsoft.com/office/drawing/2014/main" id="{27CBE636-5461-44EB-AE97-6E8154E9C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78112" y="220533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08">
              <a:extLst>
                <a:ext uri="{FF2B5EF4-FFF2-40B4-BE49-F238E27FC236}">
                  <a16:creationId xmlns:a16="http://schemas.microsoft.com/office/drawing/2014/main" id="{A06117E5-5F5D-46C1-ACE2-979C1BA46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88286" y="433198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10">
              <a:extLst>
                <a:ext uri="{FF2B5EF4-FFF2-40B4-BE49-F238E27FC236}">
                  <a16:creationId xmlns:a16="http://schemas.microsoft.com/office/drawing/2014/main" id="{9DEA3051-9D19-4DC6-8C98-00C425876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55836" y="195750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12">
              <a:extLst>
                <a:ext uri="{FF2B5EF4-FFF2-40B4-BE49-F238E27FC236}">
                  <a16:creationId xmlns:a16="http://schemas.microsoft.com/office/drawing/2014/main" id="{DF50010C-C69E-4770-B0E3-E4DC2ACE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2264" y="477891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id="{EF4373F0-D39C-43FD-9D4E-20E2371D6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593" y="17133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">
              <a:extLst>
                <a:ext uri="{FF2B5EF4-FFF2-40B4-BE49-F238E27FC236}">
                  <a16:creationId xmlns:a16="http://schemas.microsoft.com/office/drawing/2014/main" id="{1DF9A3CD-079A-4625-84F2-DF7EC61A0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89795" y="163916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4">
              <a:extLst>
                <a:ext uri="{FF2B5EF4-FFF2-40B4-BE49-F238E27FC236}">
                  <a16:creationId xmlns:a16="http://schemas.microsoft.com/office/drawing/2014/main" id="{D7908608-A36E-4015-8FFF-EE727465F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71381" y="5244168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8E4FC21A-4E37-45B9-8ED9-8E9A200F6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42915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41">
              <a:extLst>
                <a:ext uri="{FF2B5EF4-FFF2-40B4-BE49-F238E27FC236}">
                  <a16:creationId xmlns:a16="http://schemas.microsoft.com/office/drawing/2014/main" id="{7EC6CA60-3309-4909-A242-6EDC1620A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17353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42">
              <a:extLst>
                <a:ext uri="{FF2B5EF4-FFF2-40B4-BE49-F238E27FC236}">
                  <a16:creationId xmlns:a16="http://schemas.microsoft.com/office/drawing/2014/main" id="{E36F8D28-C5C9-4366-9BDE-D82FC2ED9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2997" y="498878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5">
              <a:extLst>
                <a:ext uri="{FF2B5EF4-FFF2-40B4-BE49-F238E27FC236}">
                  <a16:creationId xmlns:a16="http://schemas.microsoft.com/office/drawing/2014/main" id="{347BC4EC-879E-4A58-BB8E-9965F42E5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9942" y="276926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2FE79B60-958E-49FB-BAE5-09E087A8B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1083" y="521111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9">
              <a:extLst>
                <a:ext uri="{FF2B5EF4-FFF2-40B4-BE49-F238E27FC236}">
                  <a16:creationId xmlns:a16="http://schemas.microsoft.com/office/drawing/2014/main" id="{F219BB5D-9580-4264-9E63-C861E665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55867" y="5837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0">
              <a:extLst>
                <a:ext uri="{FF2B5EF4-FFF2-40B4-BE49-F238E27FC236}">
                  <a16:creationId xmlns:a16="http://schemas.microsoft.com/office/drawing/2014/main" id="{CEF6BF91-FC3D-46D7-8208-81727E55D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9643" y="219595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4">
              <a:extLst>
                <a:ext uri="{FF2B5EF4-FFF2-40B4-BE49-F238E27FC236}">
                  <a16:creationId xmlns:a16="http://schemas.microsoft.com/office/drawing/2014/main" id="{87C340A0-6594-44EF-A2FF-368EE436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398" y="250464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5">
              <a:extLst>
                <a:ext uri="{FF2B5EF4-FFF2-40B4-BE49-F238E27FC236}">
                  <a16:creationId xmlns:a16="http://schemas.microsoft.com/office/drawing/2014/main" id="{C1864E85-CB41-4E68-88E0-97EC875AC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024" y="197322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7">
              <a:extLst>
                <a:ext uri="{FF2B5EF4-FFF2-40B4-BE49-F238E27FC236}">
                  <a16:creationId xmlns:a16="http://schemas.microsoft.com/office/drawing/2014/main" id="{BE8F5959-39FD-404F-9DCA-045A6FF03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9073" y="166645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8">
              <a:extLst>
                <a:ext uri="{FF2B5EF4-FFF2-40B4-BE49-F238E27FC236}">
                  <a16:creationId xmlns:a16="http://schemas.microsoft.com/office/drawing/2014/main" id="{AF2FFA2C-AA3B-4407-8D1E-EC9EBA5E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44017" y="273529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4">
              <a:extLst>
                <a:ext uri="{FF2B5EF4-FFF2-40B4-BE49-F238E27FC236}">
                  <a16:creationId xmlns:a16="http://schemas.microsoft.com/office/drawing/2014/main" id="{9AD27997-4281-4B54-9055-A0F002812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20676" y="509134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3E41767B-D672-4A2B-A6A4-963C085A8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76473" y="534494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AB4F7F6A-E2B2-4495-9B73-CD2BF7F3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54934" y="23688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7">
              <a:extLst>
                <a:ext uri="{FF2B5EF4-FFF2-40B4-BE49-F238E27FC236}">
                  <a16:creationId xmlns:a16="http://schemas.microsoft.com/office/drawing/2014/main" id="{47982EE6-D4AC-49D9-9045-46EB0DDEA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36937" y="242226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8">
              <a:extLst>
                <a:ext uri="{FF2B5EF4-FFF2-40B4-BE49-F238E27FC236}">
                  <a16:creationId xmlns:a16="http://schemas.microsoft.com/office/drawing/2014/main" id="{B37DA8E7-A892-4110-A590-4407256B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27767" y="168394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9">
              <a:extLst>
                <a:ext uri="{FF2B5EF4-FFF2-40B4-BE49-F238E27FC236}">
                  <a16:creationId xmlns:a16="http://schemas.microsoft.com/office/drawing/2014/main" id="{92F7A78A-541E-4652-82A6-5EFF9AFA5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73414" y="198099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1">
              <a:extLst>
                <a:ext uri="{FF2B5EF4-FFF2-40B4-BE49-F238E27FC236}">
                  <a16:creationId xmlns:a16="http://schemas.microsoft.com/office/drawing/2014/main" id="{66CD4983-0D67-47D1-B718-95E23F619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0943" y="533833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79">
              <a:extLst>
                <a:ext uri="{FF2B5EF4-FFF2-40B4-BE49-F238E27FC236}">
                  <a16:creationId xmlns:a16="http://schemas.microsoft.com/office/drawing/2014/main" id="{B2994A0B-6B7D-42B0-81A8-EA482E269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76608" y="517420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79">
              <a:extLst>
                <a:ext uri="{FF2B5EF4-FFF2-40B4-BE49-F238E27FC236}">
                  <a16:creationId xmlns:a16="http://schemas.microsoft.com/office/drawing/2014/main" id="{71D6B524-6981-4540-85FC-1C7E3A910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4878" y="187323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9">
              <a:extLst>
                <a:ext uri="{FF2B5EF4-FFF2-40B4-BE49-F238E27FC236}">
                  <a16:creationId xmlns:a16="http://schemas.microsoft.com/office/drawing/2014/main" id="{119CDAF4-086B-4DF4-91C4-0E55E2E04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97991" y="3097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74">
              <a:extLst>
                <a:ext uri="{FF2B5EF4-FFF2-40B4-BE49-F238E27FC236}">
                  <a16:creationId xmlns:a16="http://schemas.microsoft.com/office/drawing/2014/main" id="{4A3083A2-69D2-4C08-9514-FF14E494D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27887" y="98012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03C61FD-942E-4019-AE86-5A9ECCACBD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4590" y="2082379"/>
            <a:ext cx="3857768" cy="29704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CB46E-F371-46F3-BD63-E48FB6FAD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210" y="1966118"/>
            <a:ext cx="7013029" cy="44011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1600">
                <a:ea typeface="+mn-lt"/>
                <a:cs typeface="+mn-lt"/>
              </a:rPr>
              <a:t>Generally, the purpose of a comma is to separate two (or more) independent clauses joined by coordinating conjunctions. </a:t>
            </a:r>
            <a:endParaRPr lang="en-US" sz="1600" dirty="0"/>
          </a:p>
          <a:p>
            <a:pPr marL="0" indent="0">
              <a:lnSpc>
                <a:spcPct val="140000"/>
              </a:lnSpc>
              <a:buClr>
                <a:srgbClr val="C3B2A7"/>
              </a:buClr>
              <a:buNone/>
            </a:pPr>
            <a:r>
              <a:rPr lang="en-US" sz="1600">
                <a:ea typeface="+mn-lt"/>
                <a:cs typeface="+mn-lt"/>
              </a:rPr>
              <a:t>Let us elaborate.</a:t>
            </a:r>
          </a:p>
          <a:p>
            <a:pPr>
              <a:lnSpc>
                <a:spcPct val="140000"/>
              </a:lnSpc>
              <a:buClr>
                <a:srgbClr val="C3B2A7"/>
              </a:buClr>
            </a:pPr>
            <a:r>
              <a:rPr lang="en-US" sz="1600">
                <a:ea typeface="+mn-lt"/>
                <a:cs typeface="+mn-lt"/>
              </a:rPr>
              <a:t>The coordinating conjunctions are known as connecting words and their purpose is to join two similarly constructed words, phrases, or clauses within a sentence.</a:t>
            </a:r>
          </a:p>
          <a:p>
            <a:pPr marL="0" indent="0">
              <a:lnSpc>
                <a:spcPct val="140000"/>
              </a:lnSpc>
              <a:buClr>
                <a:srgbClr val="C3B2A7"/>
              </a:buClr>
              <a:buNone/>
            </a:pPr>
            <a:r>
              <a:rPr lang="en-US" sz="1600" b="1">
                <a:ea typeface="+mn-lt"/>
                <a:cs typeface="+mn-lt"/>
              </a:rPr>
              <a:t>For example:</a:t>
            </a:r>
            <a:r>
              <a:rPr lang="en-US" sz="1600">
                <a:ea typeface="+mn-lt"/>
                <a:cs typeface="+mn-lt"/>
              </a:rPr>
              <a:t> and, but, for, nor, so and yet are all coordinating conjunctions. </a:t>
            </a:r>
          </a:p>
          <a:p>
            <a:pPr>
              <a:lnSpc>
                <a:spcPct val="140000"/>
              </a:lnSpc>
              <a:buClr>
                <a:srgbClr val="C3B2A7"/>
              </a:buClr>
            </a:pPr>
            <a:r>
              <a:rPr lang="en-US" sz="1600">
                <a:ea typeface="+mn-lt"/>
                <a:cs typeface="+mn-lt"/>
              </a:rPr>
              <a:t>An independent clause is a clause that can stand by itself as a simple sentence. </a:t>
            </a:r>
          </a:p>
          <a:p>
            <a:pPr marL="0" indent="0">
              <a:lnSpc>
                <a:spcPct val="140000"/>
              </a:lnSpc>
              <a:buClr>
                <a:srgbClr val="C3B2A7"/>
              </a:buClr>
              <a:buNone/>
            </a:pPr>
            <a:r>
              <a:rPr lang="en-US" sz="1600" b="1">
                <a:ea typeface="+mn-lt"/>
                <a:cs typeface="+mn-lt"/>
              </a:rPr>
              <a:t>For example: </a:t>
            </a:r>
            <a:r>
              <a:rPr lang="en-US" sz="1600">
                <a:ea typeface="+mn-lt"/>
                <a:cs typeface="+mn-lt"/>
              </a:rPr>
              <a:t>"I enjoy sitting at the fireplace and reading.”</a:t>
            </a:r>
          </a:p>
          <a:p>
            <a:pPr>
              <a:lnSpc>
                <a:spcPct val="140000"/>
              </a:lnSpc>
              <a:buClr>
                <a:srgbClr val="C3B2A7"/>
              </a:buClr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3978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CD369A-5284-45B1-B107-702483A8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57306-4CBC-4913-AF37-7B27004C9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422" y="498507"/>
            <a:ext cx="6188277" cy="1372823"/>
          </a:xfrm>
        </p:spPr>
        <p:txBody>
          <a:bodyPr>
            <a:normAutofit/>
          </a:bodyPr>
          <a:lstStyle/>
          <a:p>
            <a:r>
              <a:rPr lang="en-US"/>
              <a:t>Where would a comma be used?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3EC256-5633-414E-89A7-4DF1780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975" y="42050"/>
            <a:ext cx="1319321" cy="6804850"/>
            <a:chOff x="1744975" y="42050"/>
            <a:chExt cx="1319321" cy="6804850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3792" y="472833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4562" y="668947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6934" y="8999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1593" y="1137787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96052" y="46436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6021" y="118352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41720" y="63356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8">
              <a:extLst>
                <a:ext uri="{FF2B5EF4-FFF2-40B4-BE49-F238E27FC236}">
                  <a16:creationId xmlns:a16="http://schemas.microsoft.com/office/drawing/2014/main" id="{D09D148A-E95C-4A5F-AFBD-D05C9083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547" y="1134288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0">
              <a:extLst>
                <a:ext uri="{FF2B5EF4-FFF2-40B4-BE49-F238E27FC236}">
                  <a16:creationId xmlns:a16="http://schemas.microsoft.com/office/drawing/2014/main" id="{5B90C58B-B2C5-4C93-8397-016D62EE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19444" y="38573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2">
              <a:extLst>
                <a:ext uri="{FF2B5EF4-FFF2-40B4-BE49-F238E27FC236}">
                  <a16:creationId xmlns:a16="http://schemas.microsoft.com/office/drawing/2014/main" id="{97EE4FEF-54FA-45E2-A177-BA946262D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30146" y="9545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94226" y="459880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991372" y="467123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721306" y="4672363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7458" y="4410076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4176" y="5651651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18389" y="624339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35281" y="59847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45443" y="646897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22723" y="673426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9835" y="570073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2">
              <a:extLst>
                <a:ext uri="{FF2B5EF4-FFF2-40B4-BE49-F238E27FC236}">
                  <a16:creationId xmlns:a16="http://schemas.microsoft.com/office/drawing/2014/main" id="{06EB852C-D558-4FA2-B6BD-72478CDCE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385" y="574829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3">
              <a:extLst>
                <a:ext uri="{FF2B5EF4-FFF2-40B4-BE49-F238E27FC236}">
                  <a16:creationId xmlns:a16="http://schemas.microsoft.com/office/drawing/2014/main" id="{0B128693-39C5-4999-9EB7-FAF6D33AF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46293" y="60187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17">
              <a:extLst>
                <a:ext uri="{FF2B5EF4-FFF2-40B4-BE49-F238E27FC236}">
                  <a16:creationId xmlns:a16="http://schemas.microsoft.com/office/drawing/2014/main" id="{A7E94734-299A-4A1A-8745-522701D7F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8102" y="60623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8">
              <a:extLst>
                <a:ext uri="{FF2B5EF4-FFF2-40B4-BE49-F238E27FC236}">
                  <a16:creationId xmlns:a16="http://schemas.microsoft.com/office/drawing/2014/main" id="{88D7A4B9-ADFA-49C6-A86B-1801ECE37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83208" y="6710138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9">
              <a:extLst>
                <a:ext uri="{FF2B5EF4-FFF2-40B4-BE49-F238E27FC236}">
                  <a16:creationId xmlns:a16="http://schemas.microsoft.com/office/drawing/2014/main" id="{1D2B967C-42F5-4C41-B5A8-333B15CF2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54120" y="626268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7E3E1C46-3049-4EC7-A692-A95CEE2A8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220" y="20699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59EC4BA9-BAFD-46B9-B282-A708F32D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3403" y="673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0BB44AF0-8C8E-4407-8BE6-C5A64ACB7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84" y="596758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1">
              <a:extLst>
                <a:ext uri="{FF2B5EF4-FFF2-40B4-BE49-F238E27FC236}">
                  <a16:creationId xmlns:a16="http://schemas.microsoft.com/office/drawing/2014/main" id="{85398933-36C3-494E-B746-673993C87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0283" y="573437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3">
              <a:extLst>
                <a:ext uri="{FF2B5EF4-FFF2-40B4-BE49-F238E27FC236}">
                  <a16:creationId xmlns:a16="http://schemas.microsoft.com/office/drawing/2014/main" id="{84BFEAB6-0117-44A8-8459-8592C14D9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1968" y="546537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A171CE1C-2DD7-4682-BE34-E3D5986A0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8820" y="623214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9">
              <a:extLst>
                <a:ext uri="{FF2B5EF4-FFF2-40B4-BE49-F238E27FC236}">
                  <a16:creationId xmlns:a16="http://schemas.microsoft.com/office/drawing/2014/main" id="{993E51E0-704B-47D0-9E80-52F81035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85974" y="648157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1">
              <a:extLst>
                <a:ext uri="{FF2B5EF4-FFF2-40B4-BE49-F238E27FC236}">
                  <a16:creationId xmlns:a16="http://schemas.microsoft.com/office/drawing/2014/main" id="{B877D7D4-56A7-4747-AB50-4D2CB582A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91453" y="669893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8">
              <a:extLst>
                <a:ext uri="{FF2B5EF4-FFF2-40B4-BE49-F238E27FC236}">
                  <a16:creationId xmlns:a16="http://schemas.microsoft.com/office/drawing/2014/main" id="{7AD863AE-05C2-42B0-8B8C-2262A95B8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43184" y="607798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9">
              <a:extLst>
                <a:ext uri="{FF2B5EF4-FFF2-40B4-BE49-F238E27FC236}">
                  <a16:creationId xmlns:a16="http://schemas.microsoft.com/office/drawing/2014/main" id="{96FE0420-A304-40C5-A11A-0D43C374D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4739" y="585265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0">
              <a:extLst>
                <a:ext uri="{FF2B5EF4-FFF2-40B4-BE49-F238E27FC236}">
                  <a16:creationId xmlns:a16="http://schemas.microsoft.com/office/drawing/2014/main" id="{5712C99F-0668-4696-B7F5-5BE3B4078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9192" y="561811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4">
              <a:extLst>
                <a:ext uri="{FF2B5EF4-FFF2-40B4-BE49-F238E27FC236}">
                  <a16:creationId xmlns:a16="http://schemas.microsoft.com/office/drawing/2014/main" id="{45B51241-B4A7-44BA-B3B1-6D078593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65791" y="635313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6">
              <a:extLst>
                <a:ext uri="{FF2B5EF4-FFF2-40B4-BE49-F238E27FC236}">
                  <a16:creationId xmlns:a16="http://schemas.microsoft.com/office/drawing/2014/main" id="{D6E3E1E9-9E2B-4B15-979A-D9ADF02FE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78761" y="6639984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6">
              <a:extLst>
                <a:ext uri="{FF2B5EF4-FFF2-40B4-BE49-F238E27FC236}">
                  <a16:creationId xmlns:a16="http://schemas.microsoft.com/office/drawing/2014/main" id="{A37D17A3-9203-43E1-955F-779C2CFD3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994" y="609174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8">
              <a:extLst>
                <a:ext uri="{FF2B5EF4-FFF2-40B4-BE49-F238E27FC236}">
                  <a16:creationId xmlns:a16="http://schemas.microsoft.com/office/drawing/2014/main" id="{42EEB773-123A-4E50-93FF-FE62CB9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44939" y="558461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0">
              <a:extLst>
                <a:ext uri="{FF2B5EF4-FFF2-40B4-BE49-F238E27FC236}">
                  <a16:creationId xmlns:a16="http://schemas.microsoft.com/office/drawing/2014/main" id="{41D4F2D5-C07C-4F05-A11F-6024B7F13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8684" y="641862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2">
              <a:extLst>
                <a:ext uri="{FF2B5EF4-FFF2-40B4-BE49-F238E27FC236}">
                  <a16:creationId xmlns:a16="http://schemas.microsoft.com/office/drawing/2014/main" id="{9AD3968C-7A54-4876-A3B1-0A199BD9D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730" y="588242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84A9F12A-9E3E-4B1C-AECE-2204350D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27" y="1405235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AE1C5FD2-F9CD-4637-814D-A3A526F07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724578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83C66AA3-5242-4EC3-A629-2C827DED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5170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132B76A0-CFCB-46B9-A647-A0CDEE2F7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21480" y="1221982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423AA744-F810-4397-917F-77D42FE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2483" y="93460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6">
              <a:extLst>
                <a:ext uri="{FF2B5EF4-FFF2-40B4-BE49-F238E27FC236}">
                  <a16:creationId xmlns:a16="http://schemas.microsoft.com/office/drawing/2014/main" id="{5C72F779-C984-4431-94E3-38E6050E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160" y="138958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9">
              <a:extLst>
                <a:ext uri="{FF2B5EF4-FFF2-40B4-BE49-F238E27FC236}">
                  <a16:creationId xmlns:a16="http://schemas.microsoft.com/office/drawing/2014/main" id="{8BF25437-23A6-4F68-A6CC-2021B4DB5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043" y="1107344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0">
              <a:extLst>
                <a:ext uri="{FF2B5EF4-FFF2-40B4-BE49-F238E27FC236}">
                  <a16:creationId xmlns:a16="http://schemas.microsoft.com/office/drawing/2014/main" id="{B68970AA-D5FD-4ED4-8AE4-C981BD290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4122" y="55150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4">
              <a:extLst>
                <a:ext uri="{FF2B5EF4-FFF2-40B4-BE49-F238E27FC236}">
                  <a16:creationId xmlns:a16="http://schemas.microsoft.com/office/drawing/2014/main" id="{56CDF8D4-4455-458D-A168-36FD9BCF2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51027" y="76522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5">
              <a:extLst>
                <a:ext uri="{FF2B5EF4-FFF2-40B4-BE49-F238E27FC236}">
                  <a16:creationId xmlns:a16="http://schemas.microsoft.com/office/drawing/2014/main" id="{17A0BB86-D681-41CF-9C63-B55FAA270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39067" y="25817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7">
              <a:extLst>
                <a:ext uri="{FF2B5EF4-FFF2-40B4-BE49-F238E27FC236}">
                  <a16:creationId xmlns:a16="http://schemas.microsoft.com/office/drawing/2014/main" id="{51933FCD-E07F-4E47-853E-B791F1BB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2681" y="9468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8">
              <a:extLst>
                <a:ext uri="{FF2B5EF4-FFF2-40B4-BE49-F238E27FC236}">
                  <a16:creationId xmlns:a16="http://schemas.microsoft.com/office/drawing/2014/main" id="{2EB1546B-A39B-432A-8E6A-1F7421881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07625" y="1163525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4">
              <a:extLst>
                <a:ext uri="{FF2B5EF4-FFF2-40B4-BE49-F238E27FC236}">
                  <a16:creationId xmlns:a16="http://schemas.microsoft.com/office/drawing/2014/main" id="{A5AF0119-0028-4D14-B6CF-0ED0AF862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2943" y="136288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02">
              <a:extLst>
                <a:ext uri="{FF2B5EF4-FFF2-40B4-BE49-F238E27FC236}">
                  <a16:creationId xmlns:a16="http://schemas.microsoft.com/office/drawing/2014/main" id="{39B7BAEF-46A4-4EE7-A3F1-2B0C3139E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02256" y="115565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3">
              <a:extLst>
                <a:ext uri="{FF2B5EF4-FFF2-40B4-BE49-F238E27FC236}">
                  <a16:creationId xmlns:a16="http://schemas.microsoft.com/office/drawing/2014/main" id="{4AFF19DE-7520-450D-BBC4-514637C67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8542" y="797064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17">
              <a:extLst>
                <a:ext uri="{FF2B5EF4-FFF2-40B4-BE49-F238E27FC236}">
                  <a16:creationId xmlns:a16="http://schemas.microsoft.com/office/drawing/2014/main" id="{55F5F049-082E-4F28-A6F9-B22CED3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00545" y="85049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8">
              <a:extLst>
                <a:ext uri="{FF2B5EF4-FFF2-40B4-BE49-F238E27FC236}">
                  <a16:creationId xmlns:a16="http://schemas.microsoft.com/office/drawing/2014/main" id="{F1FA5EE8-8FDF-4249-8FBE-5EE4A41B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1375" y="11217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9">
              <a:extLst>
                <a:ext uri="{FF2B5EF4-FFF2-40B4-BE49-F238E27FC236}">
                  <a16:creationId xmlns:a16="http://schemas.microsoft.com/office/drawing/2014/main" id="{0516D437-66A6-4F8A-AB89-41D39D359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2255" y="52860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3F9DD8A5-3889-448A-BB79-A5E1086DC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19382" y="66888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1">
              <a:extLst>
                <a:ext uri="{FF2B5EF4-FFF2-40B4-BE49-F238E27FC236}">
                  <a16:creationId xmlns:a16="http://schemas.microsoft.com/office/drawing/2014/main" id="{A5411003-0583-4E13-BD73-09447FE07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6051" y="549204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1">
              <a:extLst>
                <a:ext uri="{FF2B5EF4-FFF2-40B4-BE49-F238E27FC236}">
                  <a16:creationId xmlns:a16="http://schemas.microsoft.com/office/drawing/2014/main" id="{0857F65C-18A4-4138-888F-60B6250E5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626" y="65158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1">
              <a:extLst>
                <a:ext uri="{FF2B5EF4-FFF2-40B4-BE49-F238E27FC236}">
                  <a16:creationId xmlns:a16="http://schemas.microsoft.com/office/drawing/2014/main" id="{ABED9D28-F90F-4E28-A5EE-F59041B05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6458" y="140553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9">
              <a:extLst>
                <a:ext uri="{FF2B5EF4-FFF2-40B4-BE49-F238E27FC236}">
                  <a16:creationId xmlns:a16="http://schemas.microsoft.com/office/drawing/2014/main" id="{A2B5689A-49D3-4436-8E8B-8B6C049D2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38545" y="486074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id="{9AEF7DFC-F323-44D3-93BC-8991F4501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67650" y="54373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7D9C0AE3-7512-40BE-9DB0-92E5C9FA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31376" y="140483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4EDB005F-47FF-4F3E-A8EC-AA3B45D3B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38486" y="30146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66DA380F-77D7-4F06-B633-F9D85665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9036" y="488697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066B6C10-E3AE-4C93-8E97-EBE1FF1F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123" y="2512744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3">
              <a:extLst>
                <a:ext uri="{FF2B5EF4-FFF2-40B4-BE49-F238E27FC236}">
                  <a16:creationId xmlns:a16="http://schemas.microsoft.com/office/drawing/2014/main" id="{E277C220-5466-4FD0-B77C-7E295E8C3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9867" y="413651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3DEA17E6-646F-4827-A08D-E4725219F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954" y="230319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3B5C6B2B-92D7-442F-8445-E554C082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350" y="276316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78B1671C-BA12-4A0C-BF73-4C133110A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5237" y="516057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3E147694-6DC6-4EE8-AC97-7AE26398D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32444" y="209860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0283834-E22A-4F12-8B1D-9D97BDDC8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42413" y="175259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06">
              <a:extLst>
                <a:ext uri="{FF2B5EF4-FFF2-40B4-BE49-F238E27FC236}">
                  <a16:creationId xmlns:a16="http://schemas.microsoft.com/office/drawing/2014/main" id="{27CBE636-5461-44EB-AE97-6E8154E9C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78112" y="220533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08">
              <a:extLst>
                <a:ext uri="{FF2B5EF4-FFF2-40B4-BE49-F238E27FC236}">
                  <a16:creationId xmlns:a16="http://schemas.microsoft.com/office/drawing/2014/main" id="{A06117E5-5F5D-46C1-ACE2-979C1BA46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88286" y="433198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10">
              <a:extLst>
                <a:ext uri="{FF2B5EF4-FFF2-40B4-BE49-F238E27FC236}">
                  <a16:creationId xmlns:a16="http://schemas.microsoft.com/office/drawing/2014/main" id="{9DEA3051-9D19-4DC6-8C98-00C425876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55836" y="195750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12">
              <a:extLst>
                <a:ext uri="{FF2B5EF4-FFF2-40B4-BE49-F238E27FC236}">
                  <a16:creationId xmlns:a16="http://schemas.microsoft.com/office/drawing/2014/main" id="{DF50010C-C69E-4770-B0E3-E4DC2ACE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2264" y="477891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id="{EF4373F0-D39C-43FD-9D4E-20E2371D6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593" y="17133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">
              <a:extLst>
                <a:ext uri="{FF2B5EF4-FFF2-40B4-BE49-F238E27FC236}">
                  <a16:creationId xmlns:a16="http://schemas.microsoft.com/office/drawing/2014/main" id="{1DF9A3CD-079A-4625-84F2-DF7EC61A0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89795" y="163916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4">
              <a:extLst>
                <a:ext uri="{FF2B5EF4-FFF2-40B4-BE49-F238E27FC236}">
                  <a16:creationId xmlns:a16="http://schemas.microsoft.com/office/drawing/2014/main" id="{D7908608-A36E-4015-8FFF-EE727465F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71381" y="5244168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8E4FC21A-4E37-45B9-8ED9-8E9A200F6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42915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41">
              <a:extLst>
                <a:ext uri="{FF2B5EF4-FFF2-40B4-BE49-F238E27FC236}">
                  <a16:creationId xmlns:a16="http://schemas.microsoft.com/office/drawing/2014/main" id="{7EC6CA60-3309-4909-A242-6EDC1620A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17353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42">
              <a:extLst>
                <a:ext uri="{FF2B5EF4-FFF2-40B4-BE49-F238E27FC236}">
                  <a16:creationId xmlns:a16="http://schemas.microsoft.com/office/drawing/2014/main" id="{E36F8D28-C5C9-4366-9BDE-D82FC2ED9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2997" y="498878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5">
              <a:extLst>
                <a:ext uri="{FF2B5EF4-FFF2-40B4-BE49-F238E27FC236}">
                  <a16:creationId xmlns:a16="http://schemas.microsoft.com/office/drawing/2014/main" id="{347BC4EC-879E-4A58-BB8E-9965F42E5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9942" y="276926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2FE79B60-958E-49FB-BAE5-09E087A8B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1083" y="521111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9">
              <a:extLst>
                <a:ext uri="{FF2B5EF4-FFF2-40B4-BE49-F238E27FC236}">
                  <a16:creationId xmlns:a16="http://schemas.microsoft.com/office/drawing/2014/main" id="{F219BB5D-9580-4264-9E63-C861E665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55867" y="5837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0">
              <a:extLst>
                <a:ext uri="{FF2B5EF4-FFF2-40B4-BE49-F238E27FC236}">
                  <a16:creationId xmlns:a16="http://schemas.microsoft.com/office/drawing/2014/main" id="{CEF6BF91-FC3D-46D7-8208-81727E55D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9643" y="219595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4">
              <a:extLst>
                <a:ext uri="{FF2B5EF4-FFF2-40B4-BE49-F238E27FC236}">
                  <a16:creationId xmlns:a16="http://schemas.microsoft.com/office/drawing/2014/main" id="{87C340A0-6594-44EF-A2FF-368EE436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398" y="250464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5">
              <a:extLst>
                <a:ext uri="{FF2B5EF4-FFF2-40B4-BE49-F238E27FC236}">
                  <a16:creationId xmlns:a16="http://schemas.microsoft.com/office/drawing/2014/main" id="{C1864E85-CB41-4E68-88E0-97EC875AC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024" y="197322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7">
              <a:extLst>
                <a:ext uri="{FF2B5EF4-FFF2-40B4-BE49-F238E27FC236}">
                  <a16:creationId xmlns:a16="http://schemas.microsoft.com/office/drawing/2014/main" id="{BE8F5959-39FD-404F-9DCA-045A6FF03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9073" y="166645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8">
              <a:extLst>
                <a:ext uri="{FF2B5EF4-FFF2-40B4-BE49-F238E27FC236}">
                  <a16:creationId xmlns:a16="http://schemas.microsoft.com/office/drawing/2014/main" id="{AF2FFA2C-AA3B-4407-8D1E-EC9EBA5E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44017" y="273529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4">
              <a:extLst>
                <a:ext uri="{FF2B5EF4-FFF2-40B4-BE49-F238E27FC236}">
                  <a16:creationId xmlns:a16="http://schemas.microsoft.com/office/drawing/2014/main" id="{9AD27997-4281-4B54-9055-A0F002812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20676" y="509134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3E41767B-D672-4A2B-A6A4-963C085A8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76473" y="534494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AB4F7F6A-E2B2-4495-9B73-CD2BF7F3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54934" y="23688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7">
              <a:extLst>
                <a:ext uri="{FF2B5EF4-FFF2-40B4-BE49-F238E27FC236}">
                  <a16:creationId xmlns:a16="http://schemas.microsoft.com/office/drawing/2014/main" id="{47982EE6-D4AC-49D9-9045-46EB0DDEA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36937" y="242226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8">
              <a:extLst>
                <a:ext uri="{FF2B5EF4-FFF2-40B4-BE49-F238E27FC236}">
                  <a16:creationId xmlns:a16="http://schemas.microsoft.com/office/drawing/2014/main" id="{B37DA8E7-A892-4110-A590-4407256B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27767" y="168394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9">
              <a:extLst>
                <a:ext uri="{FF2B5EF4-FFF2-40B4-BE49-F238E27FC236}">
                  <a16:creationId xmlns:a16="http://schemas.microsoft.com/office/drawing/2014/main" id="{92F7A78A-541E-4652-82A6-5EFF9AFA5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73414" y="198099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1">
              <a:extLst>
                <a:ext uri="{FF2B5EF4-FFF2-40B4-BE49-F238E27FC236}">
                  <a16:creationId xmlns:a16="http://schemas.microsoft.com/office/drawing/2014/main" id="{66CD4983-0D67-47D1-B718-95E23F619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0943" y="533833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79">
              <a:extLst>
                <a:ext uri="{FF2B5EF4-FFF2-40B4-BE49-F238E27FC236}">
                  <a16:creationId xmlns:a16="http://schemas.microsoft.com/office/drawing/2014/main" id="{B2994A0B-6B7D-42B0-81A8-EA482E269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76608" y="517420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79">
              <a:extLst>
                <a:ext uri="{FF2B5EF4-FFF2-40B4-BE49-F238E27FC236}">
                  <a16:creationId xmlns:a16="http://schemas.microsoft.com/office/drawing/2014/main" id="{71D6B524-6981-4540-85FC-1C7E3A910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4878" y="187323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9">
              <a:extLst>
                <a:ext uri="{FF2B5EF4-FFF2-40B4-BE49-F238E27FC236}">
                  <a16:creationId xmlns:a16="http://schemas.microsoft.com/office/drawing/2014/main" id="{119CDAF4-086B-4DF4-91C4-0E55E2E04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97991" y="3097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74">
              <a:extLst>
                <a:ext uri="{FF2B5EF4-FFF2-40B4-BE49-F238E27FC236}">
                  <a16:creationId xmlns:a16="http://schemas.microsoft.com/office/drawing/2014/main" id="{4A3083A2-69D2-4C08-9514-FF14E494D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27887" y="98012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45FC7697-E09A-43DB-8C90-E2B97B5072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4590" y="2161142"/>
            <a:ext cx="3857768" cy="281295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5B251-0FB6-4960-BD18-43A1CFC00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422" y="2055766"/>
            <a:ext cx="6188277" cy="39439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1600">
                <a:ea typeface="+mn-lt"/>
                <a:cs typeface="+mn-lt"/>
              </a:rPr>
              <a:t>There’s a large variety of different places a comma could/would be used. </a:t>
            </a:r>
            <a:r>
              <a:rPr lang="en-US" sz="1600" b="1">
                <a:ea typeface="+mn-lt"/>
                <a:cs typeface="+mn-lt"/>
              </a:rPr>
              <a:t>For example,</a:t>
            </a:r>
            <a:endParaRPr lang="en-US" sz="1600" dirty="0">
              <a:ea typeface="+mn-lt"/>
              <a:cs typeface="+mn-lt"/>
            </a:endParaRPr>
          </a:p>
          <a:p>
            <a:pPr>
              <a:lnSpc>
                <a:spcPct val="140000"/>
              </a:lnSpc>
            </a:pPr>
            <a:r>
              <a:rPr lang="en-US" sz="1600">
                <a:ea typeface="+mn-lt"/>
                <a:cs typeface="+mn-lt"/>
              </a:rPr>
              <a:t>To separate items in a list</a:t>
            </a:r>
            <a:endParaRPr lang="en-US" sz="1600" dirty="0">
              <a:ea typeface="+mn-lt"/>
              <a:cs typeface="+mn-lt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sz="1600" b="1">
                <a:ea typeface="+mn-lt"/>
                <a:cs typeface="+mn-lt"/>
              </a:rPr>
              <a:t>For example:</a:t>
            </a:r>
            <a:r>
              <a:rPr lang="en-US" sz="1600">
                <a:ea typeface="+mn-lt"/>
                <a:cs typeface="+mn-lt"/>
              </a:rPr>
              <a:t> “We want chips</a:t>
            </a:r>
            <a:r>
              <a:rPr lang="en-US" sz="1600" b="1">
                <a:highlight>
                  <a:srgbClr val="FFFF00"/>
                </a:highlight>
                <a:ea typeface="+mn-lt"/>
                <a:cs typeface="+mn-lt"/>
              </a:rPr>
              <a:t>,</a:t>
            </a:r>
            <a:r>
              <a:rPr lang="en-US" sz="1600">
                <a:ea typeface="+mn-lt"/>
                <a:cs typeface="+mn-lt"/>
              </a:rPr>
              <a:t> juice</a:t>
            </a:r>
            <a:r>
              <a:rPr lang="en-US" sz="1600" b="1">
                <a:highlight>
                  <a:srgbClr val="FFFF00"/>
                </a:highlight>
                <a:ea typeface="+mn-lt"/>
                <a:cs typeface="+mn-lt"/>
              </a:rPr>
              <a:t>,</a:t>
            </a:r>
            <a:r>
              <a:rPr lang="en-US" sz="1600">
                <a:ea typeface="+mn-lt"/>
                <a:cs typeface="+mn-lt"/>
              </a:rPr>
              <a:t> cookies and soda.”</a:t>
            </a:r>
            <a:endParaRPr lang="en-US" sz="1600" dirty="0">
              <a:ea typeface="+mn-lt"/>
              <a:cs typeface="+mn-lt"/>
            </a:endParaRPr>
          </a:p>
          <a:p>
            <a:pPr>
              <a:lnSpc>
                <a:spcPct val="140000"/>
              </a:lnSpc>
            </a:pPr>
            <a:r>
              <a:rPr lang="en-US" sz="1600">
                <a:ea typeface="+mn-lt"/>
                <a:cs typeface="+mn-lt"/>
              </a:rPr>
              <a:t>Before a quotation</a:t>
            </a:r>
            <a:endParaRPr lang="en-US" sz="1600" dirty="0">
              <a:ea typeface="+mn-lt"/>
              <a:cs typeface="+mn-lt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sz="1600" b="1">
                <a:ea typeface="+mn-lt"/>
                <a:cs typeface="+mn-lt"/>
              </a:rPr>
              <a:t>For example: </a:t>
            </a:r>
            <a:r>
              <a:rPr lang="en-US" sz="1600">
                <a:ea typeface="+mn-lt"/>
                <a:cs typeface="+mn-lt"/>
              </a:rPr>
              <a:t>She said</a:t>
            </a:r>
            <a:r>
              <a:rPr lang="en-US" sz="1600" b="1">
                <a:highlight>
                  <a:srgbClr val="FFFF00"/>
                </a:highlight>
                <a:ea typeface="+mn-lt"/>
                <a:cs typeface="+mn-lt"/>
              </a:rPr>
              <a:t>,</a:t>
            </a:r>
            <a:r>
              <a:rPr lang="en-US" sz="1600">
                <a:ea typeface="+mn-lt"/>
                <a:cs typeface="+mn-lt"/>
              </a:rPr>
              <a:t> “I want cake.”</a:t>
            </a:r>
            <a:endParaRPr lang="en-US" sz="1600" dirty="0">
              <a:ea typeface="+mn-lt"/>
              <a:cs typeface="+mn-lt"/>
            </a:endParaRPr>
          </a:p>
          <a:p>
            <a:pPr>
              <a:lnSpc>
                <a:spcPct val="140000"/>
              </a:lnSpc>
            </a:pPr>
            <a:r>
              <a:rPr lang="en-US" sz="1600">
                <a:ea typeface="+mn-lt"/>
                <a:cs typeface="+mn-lt"/>
              </a:rPr>
              <a:t>After an intro word or phrase</a:t>
            </a:r>
            <a:endParaRPr lang="en-US" sz="1600" dirty="0">
              <a:ea typeface="+mn-lt"/>
              <a:cs typeface="+mn-lt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sz="1600" b="1">
                <a:ea typeface="+mn-lt"/>
                <a:cs typeface="+mn-lt"/>
              </a:rPr>
              <a:t>For example:</a:t>
            </a:r>
            <a:r>
              <a:rPr lang="en-US" sz="1600">
                <a:ea typeface="+mn-lt"/>
                <a:cs typeface="+mn-lt"/>
              </a:rPr>
              <a:t> However</a:t>
            </a:r>
            <a:r>
              <a:rPr lang="en-US" sz="1600" b="1">
                <a:highlight>
                  <a:srgbClr val="FFFF00"/>
                </a:highlight>
                <a:ea typeface="+mn-lt"/>
                <a:cs typeface="+mn-lt"/>
              </a:rPr>
              <a:t>,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>
                <a:ea typeface="+mn-lt"/>
                <a:cs typeface="+mn-lt"/>
              </a:rPr>
              <a:t>he did want her hand in marriage.</a:t>
            </a:r>
            <a:endParaRPr lang="en-US" sz="1600" dirty="0">
              <a:ea typeface="+mn-lt"/>
              <a:cs typeface="+mn-lt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sz="1600" i="1">
                <a:ea typeface="+mn-lt"/>
                <a:cs typeface="+mn-lt"/>
              </a:rPr>
              <a:t>And lots more!</a:t>
            </a:r>
            <a:endParaRPr lang="en-US" sz="1600" i="1" dirty="0">
              <a:ea typeface="+mn-lt"/>
              <a:cs typeface="+mn-lt"/>
            </a:endParaRPr>
          </a:p>
          <a:p>
            <a:pPr>
              <a:lnSpc>
                <a:spcPct val="140000"/>
              </a:lnSpc>
            </a:pPr>
            <a:endParaRPr lang="en-US" sz="1600" dirty="0">
              <a:ea typeface="+mn-lt"/>
              <a:cs typeface="+mn-lt"/>
            </a:endParaRPr>
          </a:p>
          <a:p>
            <a:pPr>
              <a:lnSpc>
                <a:spcPct val="140000"/>
              </a:lnSpc>
              <a:buClr>
                <a:srgbClr val="C3B2A7"/>
              </a:buClr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1541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07509-8214-4815-AFC1-BFCFC7A1E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the rules of a comma?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C74EF-3BC7-4934-859D-6C1500A97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104693"/>
            <a:ext cx="4872132" cy="823912"/>
          </a:xfrm>
        </p:spPr>
        <p:txBody>
          <a:bodyPr/>
          <a:lstStyle/>
          <a:p>
            <a:r>
              <a:rPr lang="en-US" dirty="0"/>
              <a:t>What to do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41967-1F8D-4A55-8617-83547B4F1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6813" y="2192581"/>
            <a:ext cx="5667263" cy="44598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400" baseline="-25000" dirty="0">
              <a:ea typeface="+mn-lt"/>
              <a:cs typeface="+mn-lt"/>
            </a:endParaRPr>
          </a:p>
          <a:p>
            <a:pPr>
              <a:buClr>
                <a:srgbClr val="C3B2A7"/>
              </a:buClr>
            </a:pPr>
            <a:endParaRPr lang="en-US" dirty="0">
              <a:ea typeface="+mn-lt"/>
              <a:cs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7FA8D-05C3-4837-8139-AA9DF995C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89200" y="1104694"/>
            <a:ext cx="4849909" cy="823912"/>
          </a:xfrm>
        </p:spPr>
        <p:txBody>
          <a:bodyPr/>
          <a:lstStyle/>
          <a:p>
            <a:r>
              <a:rPr lang="en-US" dirty="0"/>
              <a:t>What not to do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08947A-950C-412B-888D-DB49668C6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3306" y="1928605"/>
            <a:ext cx="5210064" cy="44598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>
                <a:srgbClr val="C3B2A7"/>
              </a:buClr>
              <a:buNone/>
            </a:pPr>
            <a:r>
              <a:rPr lang="en-US" sz="1400">
                <a:ea typeface="+mn-lt"/>
                <a:cs typeface="+mn-lt"/>
              </a:rPr>
              <a:t>- When mixing numbers with commas, don’t include one if it is a page number, date, or street address.</a:t>
            </a:r>
            <a:endParaRPr lang="en-US" sz="1400"/>
          </a:p>
          <a:p>
            <a:pPr marL="0" indent="0">
              <a:buNone/>
            </a:pPr>
            <a:r>
              <a:rPr lang="en-US" sz="1400">
                <a:ea typeface="+mn-lt"/>
                <a:cs typeface="+mn-lt"/>
              </a:rPr>
              <a:t>- Don't put a comma after a date if it's used as an adjective</a:t>
            </a:r>
            <a:endParaRPr lang="en-US"/>
          </a:p>
          <a:p>
            <a:pPr marL="0" indent="0">
              <a:buClr>
                <a:srgbClr val="C3B2A7"/>
              </a:buClr>
              <a:buNone/>
            </a:pPr>
            <a:r>
              <a:rPr lang="en-US" sz="1400">
                <a:ea typeface="+mn-lt"/>
                <a:cs typeface="+mn-lt"/>
              </a:rPr>
              <a:t>- After using a semicolon, you don’t have to place a comma when you have a </a:t>
            </a:r>
            <a:r>
              <a:rPr lang="en-US" sz="1400">
                <a:highlight>
                  <a:srgbClr val="FFFF00"/>
                </a:highlight>
                <a:ea typeface="+mn-lt"/>
                <a:cs typeface="+mn-lt"/>
              </a:rPr>
              <a:t>transitional conjunction</a:t>
            </a:r>
          </a:p>
          <a:p>
            <a:pPr marL="0" indent="0">
              <a:buClr>
                <a:srgbClr val="C3B2A7"/>
              </a:buClr>
              <a:buNone/>
            </a:pPr>
            <a:r>
              <a:rPr lang="en-US" sz="1400" b="1">
                <a:highlight>
                  <a:srgbClr val="FFFF00"/>
                </a:highlight>
                <a:ea typeface="+mn-lt"/>
                <a:cs typeface="+mn-lt"/>
              </a:rPr>
              <a:t>Note:</a:t>
            </a:r>
            <a:r>
              <a:rPr lang="en-US" sz="1400" b="1">
                <a:ea typeface="+mn-lt"/>
                <a:cs typeface="+mn-lt"/>
              </a:rPr>
              <a:t> "transitional conjunctions are words or phrases that indicate the relationship between two sentences or paragraphs." - </a:t>
            </a:r>
            <a:r>
              <a:rPr lang="en-US" sz="1050" u="sng">
                <a:solidFill>
                  <a:srgbClr val="0070C0"/>
                </a:solidFill>
                <a:ea typeface="+mn-lt"/>
                <a:cs typeface="+mn-lt"/>
              </a:rPr>
              <a:t>ediaa.com</a:t>
            </a:r>
            <a:endParaRPr lang="en-US" sz="10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C7454-B4C0-4AAC-8E6D-6B7A852A7134}"/>
              </a:ext>
            </a:extLst>
          </p:cNvPr>
          <p:cNvSpPr txBox="1"/>
          <p:nvPr/>
        </p:nvSpPr>
        <p:spPr>
          <a:xfrm>
            <a:off x="655982" y="1928191"/>
            <a:ext cx="4956312" cy="30777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aseline="-25000" dirty="0">
                <a:ea typeface="+mn-lt"/>
                <a:cs typeface="+mn-lt"/>
              </a:rPr>
              <a:t>- </a:t>
            </a:r>
            <a:r>
              <a:rPr lang="en-US" sz="2200" baseline="-25000" dirty="0">
                <a:ea typeface="+mn-lt"/>
                <a:cs typeface="+mn-lt"/>
              </a:rPr>
              <a:t>When using numbers, put a comma after every third number. </a:t>
            </a:r>
            <a:endParaRPr lang="en-US" sz="2200" dirty="0">
              <a:ea typeface="+mn-lt"/>
              <a:cs typeface="+mn-lt"/>
            </a:endParaRPr>
          </a:p>
          <a:p>
            <a:r>
              <a:rPr lang="en-US" sz="2200" b="1" baseline="-25000" dirty="0">
                <a:ea typeface="+mn-lt"/>
                <a:cs typeface="+mn-lt"/>
              </a:rPr>
              <a:t>For example: </a:t>
            </a:r>
            <a:r>
              <a:rPr lang="en-US" sz="2200" baseline="-25000" dirty="0">
                <a:ea typeface="+mn-lt"/>
                <a:cs typeface="+mn-lt"/>
              </a:rPr>
              <a:t>Out of 300,879,621 people...</a:t>
            </a:r>
          </a:p>
          <a:p>
            <a:endParaRPr lang="en-US" sz="2200" baseline="-25000" dirty="0">
              <a:ea typeface="+mn-lt"/>
              <a:cs typeface="+mn-lt"/>
            </a:endParaRPr>
          </a:p>
          <a:p>
            <a:r>
              <a:rPr lang="en-US" sz="2200" baseline="-25000" dirty="0">
                <a:ea typeface="+mn-lt"/>
                <a:cs typeface="+mn-lt"/>
              </a:rPr>
              <a:t>- Always separate information that is not important to the sentence with a comma or comma(s).</a:t>
            </a:r>
            <a:endParaRPr lang="en-US" sz="2200" dirty="0">
              <a:ea typeface="+mn-lt"/>
              <a:cs typeface="+mn-lt"/>
            </a:endParaRPr>
          </a:p>
          <a:p>
            <a:endParaRPr lang="en-US" sz="2200" baseline="-25000" dirty="0">
              <a:ea typeface="+mn-lt"/>
              <a:cs typeface="+mn-lt"/>
            </a:endParaRPr>
          </a:p>
          <a:p>
            <a:r>
              <a:rPr lang="en-US" sz="2200" baseline="-25000" dirty="0">
                <a:ea typeface="+mn-lt"/>
                <a:cs typeface="+mn-lt"/>
              </a:rPr>
              <a:t>- When addressing someone directly, always separate their name with a comma</a:t>
            </a:r>
            <a:endParaRPr lang="en-US" sz="2200" dirty="0">
              <a:ea typeface="+mn-lt"/>
              <a:cs typeface="+mn-lt"/>
            </a:endParaRPr>
          </a:p>
          <a:p>
            <a:endParaRPr lang="en-US" sz="2200" dirty="0">
              <a:ea typeface="+mn-lt"/>
              <a:cs typeface="+mn-lt"/>
            </a:endParaRPr>
          </a:p>
          <a:p>
            <a:pPr algn="l"/>
            <a:endParaRPr lang="en-US" dirty="0"/>
          </a:p>
        </p:txBody>
      </p:sp>
      <p:pic>
        <p:nvPicPr>
          <p:cNvPr id="8" name="Picture 8" descr="Logo&#10;&#10;Description automatically generated">
            <a:extLst>
              <a:ext uri="{FF2B5EF4-FFF2-40B4-BE49-F238E27FC236}">
                <a16:creationId xmlns:a16="http://schemas.microsoft.com/office/drawing/2014/main" id="{4C011C05-B853-4147-B511-AA9F37DF0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97" y="5234406"/>
            <a:ext cx="2743200" cy="151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6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5" name="Rectangle 194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19">
            <a:extLst>
              <a:ext uri="{FF2B5EF4-FFF2-40B4-BE49-F238E27FC236}">
                <a16:creationId xmlns:a16="http://schemas.microsoft.com/office/drawing/2014/main" id="{7E4512A0-CA16-492B-B92D-0272B72C67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-3" b="2287"/>
          <a:stretch/>
        </p:blipFill>
        <p:spPr>
          <a:xfrm>
            <a:off x="-1" y="1"/>
            <a:ext cx="5295331" cy="6875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CBE38E-46F8-41F1-9DDF-CB958660B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4" y="1395699"/>
            <a:ext cx="4223965" cy="4111831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What are the different types of commas? Pg.1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2A1E2-0647-4DD4-A36A-77B43FFDF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471" y="-38099"/>
            <a:ext cx="6385111" cy="631563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40000"/>
              </a:lnSpc>
              <a:buNone/>
            </a:pPr>
            <a:endParaRPr lang="en-US" sz="1600" b="1" dirty="0">
              <a:highlight>
                <a:srgbClr val="FFFF00"/>
              </a:highlight>
            </a:endParaRPr>
          </a:p>
          <a:p>
            <a:pPr>
              <a:lnSpc>
                <a:spcPct val="140000"/>
              </a:lnSpc>
              <a:buClr>
                <a:srgbClr val="C3B2A7"/>
              </a:buClr>
            </a:pPr>
            <a:r>
              <a:rPr lang="en-US" sz="1600" b="1" dirty="0">
                <a:highlight>
                  <a:srgbClr val="FFFF00"/>
                </a:highlight>
              </a:rPr>
              <a:t>Serial:</a:t>
            </a:r>
          </a:p>
          <a:p>
            <a:pPr marL="0" indent="0">
              <a:lnSpc>
                <a:spcPct val="140000"/>
              </a:lnSpc>
              <a:buClr>
                <a:srgbClr val="C3B2A7"/>
              </a:buClr>
              <a:buNone/>
            </a:pPr>
            <a:r>
              <a:rPr lang="en-US" sz="1600" dirty="0"/>
              <a:t>A serial comma is the comma you would use when writing a list. 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1600" b="1" dirty="0"/>
              <a:t>For example:</a:t>
            </a:r>
            <a:r>
              <a:rPr lang="en-US" sz="1600" dirty="0"/>
              <a:t> cake, butter and flowers. It is also known/ </a:t>
            </a:r>
            <a:r>
              <a:rPr lang="en-US" sz="1600" dirty="0" err="1"/>
              <a:t>reffered</a:t>
            </a:r>
            <a:r>
              <a:rPr lang="en-US" sz="1600" dirty="0"/>
              <a:t> to as the Oxford comma and/or Harvard comma!!</a:t>
            </a:r>
          </a:p>
          <a:p>
            <a:pPr>
              <a:lnSpc>
                <a:spcPct val="140000"/>
              </a:lnSpc>
              <a:buClr>
                <a:srgbClr val="C3B2A7"/>
              </a:buClr>
            </a:pPr>
            <a:r>
              <a:rPr lang="en-US" sz="1600" b="1" dirty="0">
                <a:highlight>
                  <a:srgbClr val="FFFF00"/>
                </a:highlight>
              </a:rPr>
              <a:t>Introductory:</a:t>
            </a:r>
          </a:p>
          <a:p>
            <a:pPr marL="0" indent="0">
              <a:lnSpc>
                <a:spcPct val="140000"/>
              </a:lnSpc>
              <a:buClr>
                <a:srgbClr val="C3B2A7"/>
              </a:buClr>
              <a:buNone/>
            </a:pPr>
            <a:r>
              <a:rPr lang="en-US" sz="1600" dirty="0"/>
              <a:t>An introductory comma would be used after a dependent introductory phrase or clause.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1600" dirty="0"/>
              <a:t>  </a:t>
            </a:r>
            <a:r>
              <a:rPr lang="en-US" sz="1600" b="1" dirty="0"/>
              <a:t>For example:</a:t>
            </a:r>
            <a:r>
              <a:rPr lang="en-US" sz="1600" dirty="0"/>
              <a:t> Completely oblivious to the rain, the children continued to play outside.</a:t>
            </a:r>
          </a:p>
          <a:p>
            <a:pPr>
              <a:lnSpc>
                <a:spcPct val="140000"/>
              </a:lnSpc>
              <a:buClr>
                <a:srgbClr val="C3B2A7"/>
              </a:buClr>
            </a:pPr>
            <a:r>
              <a:rPr lang="en-US" sz="1600" b="1" dirty="0">
                <a:highlight>
                  <a:srgbClr val="FFFF00"/>
                </a:highlight>
              </a:rPr>
              <a:t>Interrupter:</a:t>
            </a:r>
          </a:p>
          <a:p>
            <a:pPr marL="0" indent="0">
              <a:lnSpc>
                <a:spcPct val="140000"/>
              </a:lnSpc>
              <a:buClr>
                <a:srgbClr val="C3B2A7"/>
              </a:buClr>
              <a:buNone/>
            </a:pPr>
            <a:r>
              <a:rPr lang="en-US" sz="1600" dirty="0"/>
              <a:t>Used to show emotions, tone etc. in the middle of a sentence. Also used to separate the main sentence.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1600" b="1" dirty="0"/>
              <a:t>For example:</a:t>
            </a:r>
            <a:r>
              <a:rPr lang="en-US" sz="1600" dirty="0"/>
              <a:t> My sister, to be honest, didn't do her research.</a:t>
            </a:r>
          </a:p>
          <a:p>
            <a:pPr marL="0" indent="0">
              <a:lnSpc>
                <a:spcPct val="140000"/>
              </a:lnSpc>
              <a:buClr>
                <a:srgbClr val="C3B2A7"/>
              </a:buClr>
              <a:buNone/>
            </a:pPr>
            <a:endParaRPr lang="en-US" sz="1100" b="1"/>
          </a:p>
          <a:p>
            <a:pPr>
              <a:lnSpc>
                <a:spcPct val="140000"/>
              </a:lnSpc>
              <a:buClr>
                <a:srgbClr val="C3B2A7"/>
              </a:buClr>
            </a:pPr>
            <a:endParaRPr lang="en-US" sz="1100"/>
          </a:p>
          <a:p>
            <a:pPr marL="0" indent="0">
              <a:lnSpc>
                <a:spcPct val="140000"/>
              </a:lnSpc>
              <a:buClr>
                <a:srgbClr val="C3B2A7"/>
              </a:buClr>
              <a:buNone/>
            </a:pP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5619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2" name="Rectangle 301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0DE1D118-EDA2-4FFE-9498-F81DE005FC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36093" r="23282"/>
          <a:stretch/>
        </p:blipFill>
        <p:spPr>
          <a:xfrm>
            <a:off x="-1" y="1"/>
            <a:ext cx="5295331" cy="6875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1D5182-853C-4128-AD8C-F7BAE8A94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4" y="1395699"/>
            <a:ext cx="4223965" cy="4111831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What are the different types of commas? Pg.2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5C8AE-5E93-45D9-9243-14CE3F8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754" y="60512"/>
            <a:ext cx="6896099" cy="677283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600" b="1" dirty="0">
                <a:highlight>
                  <a:srgbClr val="FFFF00"/>
                </a:highlight>
              </a:rPr>
              <a:t>Coordinating: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1600" dirty="0">
                <a:ea typeface="+mn-lt"/>
                <a:cs typeface="+mn-lt"/>
              </a:rPr>
              <a:t>Coordinate Commas are used to connect two independent sentences. In most cases, this comma can be replaced by the conjunction "and."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1600" b="1" dirty="0">
                <a:ea typeface="+mn-lt"/>
                <a:cs typeface="+mn-lt"/>
              </a:rPr>
              <a:t>For example:</a:t>
            </a:r>
            <a:r>
              <a:rPr lang="en-US" sz="1600" dirty="0">
                <a:ea typeface="+mn-lt"/>
                <a:cs typeface="+mn-lt"/>
              </a:rPr>
              <a:t> I do not know what he said, I do not care.</a:t>
            </a:r>
            <a:endParaRPr lang="en-US" sz="1600" dirty="0"/>
          </a:p>
          <a:p>
            <a:pPr>
              <a:lnSpc>
                <a:spcPct val="140000"/>
              </a:lnSpc>
              <a:buClr>
                <a:srgbClr val="C3B2A7"/>
              </a:buClr>
            </a:pPr>
            <a:r>
              <a:rPr lang="en-US" sz="1600" b="1" dirty="0">
                <a:highlight>
                  <a:srgbClr val="FFFF00"/>
                </a:highlight>
              </a:rPr>
              <a:t>Subordinate:</a:t>
            </a:r>
          </a:p>
          <a:p>
            <a:pPr marL="0" indent="0">
              <a:lnSpc>
                <a:spcPct val="140000"/>
              </a:lnSpc>
              <a:buClr>
                <a:srgbClr val="C3B2A7"/>
              </a:buClr>
              <a:buNone/>
            </a:pPr>
            <a:r>
              <a:rPr lang="en-US" sz="1600" dirty="0"/>
              <a:t>Subordinate Commas are used to connect two clauses. </a:t>
            </a:r>
            <a:endParaRPr lang="en-US" sz="1600" b="1" dirty="0">
              <a:highlight>
                <a:srgbClr val="FFFF00"/>
              </a:highlight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sz="1600" b="1" dirty="0"/>
              <a:t>For example:</a:t>
            </a:r>
            <a:r>
              <a:rPr lang="en-US" sz="1600" dirty="0"/>
              <a:t> Upon arrival, they had all gone to their rooms.</a:t>
            </a:r>
          </a:p>
          <a:p>
            <a:pPr>
              <a:lnSpc>
                <a:spcPct val="140000"/>
              </a:lnSpc>
              <a:buClr>
                <a:srgbClr val="C3B2A7"/>
              </a:buClr>
            </a:pPr>
            <a:r>
              <a:rPr lang="en-US" sz="1600" b="1" dirty="0">
                <a:highlight>
                  <a:srgbClr val="FFFF00"/>
                </a:highlight>
              </a:rPr>
              <a:t>Free events:</a:t>
            </a:r>
          </a:p>
          <a:p>
            <a:pPr marL="0" indent="0">
              <a:lnSpc>
                <a:spcPct val="140000"/>
              </a:lnSpc>
              <a:buClr>
                <a:srgbClr val="C3B2A7"/>
              </a:buClr>
              <a:buNone/>
            </a:pPr>
            <a:r>
              <a:rPr lang="en-US" sz="1600" dirty="0"/>
              <a:t>Free Events Commas are used to isolate additional information in a sentence. </a:t>
            </a:r>
            <a:endParaRPr lang="en-US" sz="1600" b="1" dirty="0">
              <a:highlight>
                <a:srgbClr val="FFFF00"/>
              </a:highlight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sz="1600" b="1" dirty="0"/>
              <a:t>For example:</a:t>
            </a:r>
            <a:r>
              <a:rPr lang="en-US" sz="1600" dirty="0"/>
              <a:t> My sister, Diane, works at a law firm.</a:t>
            </a:r>
          </a:p>
          <a:p>
            <a:pPr>
              <a:lnSpc>
                <a:spcPct val="140000"/>
              </a:lnSpc>
              <a:buClr>
                <a:srgbClr val="C3B2A7"/>
              </a:buClr>
            </a:pPr>
            <a:r>
              <a:rPr lang="en-US" sz="1600" b="1" dirty="0">
                <a:highlight>
                  <a:srgbClr val="FFFF00"/>
                </a:highlight>
              </a:rPr>
              <a:t>Omissions:</a:t>
            </a:r>
          </a:p>
          <a:p>
            <a:pPr marL="0" indent="0">
              <a:lnSpc>
                <a:spcPct val="140000"/>
              </a:lnSpc>
              <a:buClr>
                <a:srgbClr val="C3B2A7"/>
              </a:buClr>
              <a:buNone/>
            </a:pPr>
            <a:r>
              <a:rPr lang="en-US" sz="1600" dirty="0"/>
              <a:t>When omitting parts of a sentence, you must add a comma to represent where the omission took place.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1600" b="1" dirty="0"/>
              <a:t>For example: </a:t>
            </a:r>
            <a:r>
              <a:rPr lang="en-US" sz="1600" dirty="0"/>
              <a:t>During the spring, I go to the gym every day.</a:t>
            </a:r>
          </a:p>
          <a:p>
            <a:pPr marL="0" indent="0">
              <a:lnSpc>
                <a:spcPct val="140000"/>
              </a:lnSpc>
              <a:buClr>
                <a:srgbClr val="C3B2A7"/>
              </a:buClr>
              <a:buNone/>
            </a:pPr>
            <a:endParaRPr lang="en-US" sz="1600" dirty="0"/>
          </a:p>
          <a:p>
            <a:pPr marL="0" indent="0">
              <a:lnSpc>
                <a:spcPct val="140000"/>
              </a:lnSpc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60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3" y="5267"/>
            <a:ext cx="6635041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EF331-D7D3-469A-B51E-3F495AF4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61" y="105335"/>
            <a:ext cx="5110909" cy="1691969"/>
          </a:xfrm>
        </p:spPr>
        <p:txBody>
          <a:bodyPr>
            <a:normAutofit/>
          </a:bodyPr>
          <a:lstStyle/>
          <a:p>
            <a:pPr algn="ctr"/>
            <a:r>
              <a:rPr lang="en-US"/>
              <a:t>Citations!!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55B27-A02A-4868-9945-01492223B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58" y="1877496"/>
            <a:ext cx="5982446" cy="486515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40000"/>
              </a:lnSpc>
            </a:pPr>
            <a:r>
              <a:rPr lang="en-US" sz="900" u="sng" dirty="0">
                <a:ea typeface="+mn-lt"/>
                <a:cs typeface="+mn-lt"/>
                <a:hlinkClick r:id="rId2"/>
              </a:rPr>
              <a:t>When to Use a Comma: 10 Rules and Examples (dailywritingtips.com)</a:t>
            </a:r>
            <a:endParaRPr lang="en-US" sz="900">
              <a:ea typeface="+mn-lt"/>
              <a:cs typeface="+mn-lt"/>
            </a:endParaRPr>
          </a:p>
          <a:p>
            <a:pPr>
              <a:lnSpc>
                <a:spcPct val="140000"/>
              </a:lnSpc>
              <a:buClr>
                <a:srgbClr val="C3B2A7"/>
              </a:buClr>
            </a:pPr>
            <a:r>
              <a:rPr lang="en-US" sz="900" u="sng" dirty="0">
                <a:ea typeface="+mn-lt"/>
                <a:cs typeface="+mn-lt"/>
                <a:hlinkClick r:id="rId3"/>
              </a:rPr>
              <a:t>Dictionary.com | Meanings and Definitions of Words at Dictionary.com</a:t>
            </a:r>
            <a:endParaRPr lang="en-US" sz="900">
              <a:ea typeface="+mn-lt"/>
              <a:cs typeface="+mn-lt"/>
            </a:endParaRPr>
          </a:p>
          <a:p>
            <a:pPr>
              <a:lnSpc>
                <a:spcPct val="140000"/>
              </a:lnSpc>
              <a:buClr>
                <a:srgbClr val="C3B2A7"/>
              </a:buClr>
            </a:pPr>
            <a:r>
              <a:rPr lang="en-US" sz="900" u="sng" dirty="0">
                <a:ea typeface="+mn-lt"/>
                <a:cs typeface="+mn-lt"/>
                <a:hlinkClick r:id="rId4"/>
              </a:rPr>
              <a:t>Comma Rules: A Simple Guide to Proper Use (yourdictionary.com)</a:t>
            </a:r>
            <a:endParaRPr lang="en-US" sz="900">
              <a:ea typeface="+mn-lt"/>
              <a:cs typeface="+mn-lt"/>
            </a:endParaRPr>
          </a:p>
          <a:p>
            <a:pPr>
              <a:lnSpc>
                <a:spcPct val="140000"/>
              </a:lnSpc>
              <a:buClr>
                <a:srgbClr val="C3B2A7"/>
              </a:buClr>
            </a:pPr>
            <a:r>
              <a:rPr lang="en-US" sz="900" u="sng" dirty="0">
                <a:ea typeface="+mn-lt"/>
                <a:cs typeface="+mn-lt"/>
                <a:hlinkClick r:id="rId5"/>
              </a:rPr>
              <a:t>https://owl.purdue.edu/owl/general_writing/punctuation/commas/extended_rules_for_commass</a:t>
            </a:r>
            <a:r>
              <a:rPr lang="en-US" sz="900" u="sng" dirty="0">
                <a:ea typeface="+mn-lt"/>
                <a:cs typeface="+mn-lt"/>
              </a:rPr>
              <a:t>.</a:t>
            </a:r>
            <a:endParaRPr lang="en-US" sz="900">
              <a:ea typeface="+mn-lt"/>
              <a:cs typeface="+mn-lt"/>
            </a:endParaRPr>
          </a:p>
          <a:p>
            <a:pPr>
              <a:lnSpc>
                <a:spcPct val="140000"/>
              </a:lnSpc>
              <a:buClr>
                <a:srgbClr val="C3B2A7"/>
              </a:buClr>
            </a:pPr>
            <a:r>
              <a:rPr lang="en-US" sz="900" u="sng" dirty="0">
                <a:ea typeface="+mn-lt"/>
                <a:cs typeface="+mn-lt"/>
                <a:hlinkClick r:id="rId6"/>
              </a:rPr>
              <a:t>What are the Rules for Commas? | Basic English Grammar (basic-english-grammar.com)</a:t>
            </a:r>
            <a:endParaRPr lang="en-US" sz="900">
              <a:ea typeface="+mn-lt"/>
              <a:cs typeface="+mn-lt"/>
            </a:endParaRPr>
          </a:p>
          <a:p>
            <a:pPr>
              <a:lnSpc>
                <a:spcPct val="140000"/>
              </a:lnSpc>
              <a:buClr>
                <a:srgbClr val="C3B2A7"/>
              </a:buClr>
            </a:pPr>
            <a:r>
              <a:rPr lang="en-US" sz="900" u="sng" dirty="0">
                <a:ea typeface="+mn-lt"/>
                <a:cs typeface="+mn-lt"/>
                <a:hlinkClick r:id="rId7"/>
              </a:rPr>
              <a:t>Comma Rules: 45 Dos and Don'ts of Comma Usage - Part 1 - Professional Writing (magoosh.com)</a:t>
            </a:r>
            <a:endParaRPr lang="en-US" sz="900">
              <a:ea typeface="+mn-lt"/>
              <a:cs typeface="+mn-lt"/>
            </a:endParaRPr>
          </a:p>
          <a:p>
            <a:pPr>
              <a:lnSpc>
                <a:spcPct val="140000"/>
              </a:lnSpc>
              <a:buClr>
                <a:srgbClr val="C3B2A7"/>
              </a:buClr>
            </a:pPr>
            <a:r>
              <a:rPr lang="en-US" sz="900" u="sng" dirty="0">
                <a:ea typeface="+mn-lt"/>
                <a:cs typeface="+mn-lt"/>
                <a:hlinkClick r:id="rId8"/>
              </a:rPr>
              <a:t>www.grammarly.com.www.lifehacker.com.au</a:t>
            </a:r>
            <a:endParaRPr lang="en-US" sz="900">
              <a:ea typeface="+mn-lt"/>
              <a:cs typeface="+mn-lt"/>
            </a:endParaRPr>
          </a:p>
          <a:p>
            <a:pPr>
              <a:lnSpc>
                <a:spcPct val="140000"/>
              </a:lnSpc>
              <a:buClr>
                <a:srgbClr val="C3B2A7"/>
              </a:buClr>
            </a:pPr>
            <a:r>
              <a:rPr lang="en-US" sz="900" u="sng" dirty="0">
                <a:ea typeface="+mn-lt"/>
                <a:cs typeface="+mn-lt"/>
                <a:hlinkClick r:id="rId9"/>
              </a:rPr>
              <a:t>www.wattpad.com</a:t>
            </a:r>
            <a:endParaRPr lang="en-US" sz="900">
              <a:ea typeface="+mn-lt"/>
              <a:cs typeface="+mn-lt"/>
            </a:endParaRPr>
          </a:p>
          <a:p>
            <a:pPr>
              <a:lnSpc>
                <a:spcPct val="140000"/>
              </a:lnSpc>
              <a:buClr>
                <a:srgbClr val="C3B2A7"/>
              </a:buClr>
            </a:pPr>
            <a:r>
              <a:rPr lang="en-US" sz="900" u="sng" dirty="0">
                <a:ea typeface="+mn-lt"/>
                <a:cs typeface="+mn-lt"/>
                <a:hlinkClick r:id="rId10"/>
              </a:rPr>
              <a:t>www.okanagan.bc.ca</a:t>
            </a:r>
            <a:endParaRPr lang="en-US" sz="900">
              <a:ea typeface="+mn-lt"/>
              <a:cs typeface="+mn-lt"/>
            </a:endParaRPr>
          </a:p>
          <a:p>
            <a:pPr>
              <a:lnSpc>
                <a:spcPct val="140000"/>
              </a:lnSpc>
              <a:buClr>
                <a:srgbClr val="C3B2A7"/>
              </a:buClr>
            </a:pPr>
            <a:r>
              <a:rPr lang="en-US" sz="900" u="sng" dirty="0">
                <a:ea typeface="+mn-lt"/>
                <a:cs typeface="+mn-lt"/>
                <a:hlinkClick r:id="rId11"/>
              </a:rPr>
              <a:t>www.dailywritingtips.com</a:t>
            </a:r>
            <a:endParaRPr lang="en-US" sz="900">
              <a:ea typeface="+mn-lt"/>
              <a:cs typeface="+mn-lt"/>
            </a:endParaRPr>
          </a:p>
          <a:p>
            <a:pPr>
              <a:lnSpc>
                <a:spcPct val="140000"/>
              </a:lnSpc>
              <a:buClr>
                <a:srgbClr val="C3B2A7"/>
              </a:buClr>
            </a:pPr>
            <a:r>
              <a:rPr lang="en-US" sz="900" u="sng" dirty="0">
                <a:ea typeface="+mn-lt"/>
                <a:cs typeface="+mn-lt"/>
                <a:hlinkClick r:id="rId12"/>
              </a:rPr>
              <a:t>blog.hubspot.com</a:t>
            </a:r>
            <a:endParaRPr lang="en-US" sz="900">
              <a:ea typeface="+mn-lt"/>
              <a:cs typeface="+mn-lt"/>
            </a:endParaRPr>
          </a:p>
          <a:p>
            <a:pPr>
              <a:lnSpc>
                <a:spcPct val="140000"/>
              </a:lnSpc>
              <a:buClr>
                <a:srgbClr val="C3B2A7"/>
              </a:buClr>
            </a:pPr>
            <a:r>
              <a:rPr lang="en-US" sz="900" u="sng" dirty="0">
                <a:ea typeface="+mn-lt"/>
                <a:cs typeface="+mn-lt"/>
                <a:hlinkClick r:id="rId13"/>
              </a:rPr>
              <a:t>www.cu-Portland.edu</a:t>
            </a:r>
            <a:endParaRPr lang="en-US" sz="900">
              <a:ea typeface="+mn-lt"/>
              <a:cs typeface="+mn-lt"/>
            </a:endParaRPr>
          </a:p>
          <a:p>
            <a:pPr>
              <a:lnSpc>
                <a:spcPct val="140000"/>
              </a:lnSpc>
              <a:buClr>
                <a:srgbClr val="C3B2A7"/>
              </a:buClr>
            </a:pPr>
            <a:r>
              <a:rPr lang="en-US" sz="900" u="sng" dirty="0">
                <a:ea typeface="+mn-lt"/>
                <a:cs typeface="+mn-lt"/>
              </a:rPr>
              <a:t>grammar.yourdictionary.com</a:t>
            </a:r>
            <a:endParaRPr lang="en-US" sz="900" dirty="0">
              <a:ea typeface="+mn-lt"/>
              <a:cs typeface="+mn-lt"/>
            </a:endParaRPr>
          </a:p>
          <a:p>
            <a:pPr>
              <a:lnSpc>
                <a:spcPct val="140000"/>
              </a:lnSpc>
              <a:buClr>
                <a:srgbClr val="C3B2A7"/>
              </a:buClr>
            </a:pPr>
            <a:r>
              <a:rPr lang="en-US" sz="900" u="sng" dirty="0">
                <a:ea typeface="+mn-lt"/>
                <a:cs typeface="+mn-lt"/>
              </a:rPr>
              <a:t>pediaa.com/what-is-the-difference-between-conjunctions-and-transitions/</a:t>
            </a:r>
          </a:p>
          <a:p>
            <a:pPr>
              <a:lnSpc>
                <a:spcPct val="140000"/>
              </a:lnSpc>
              <a:buClr>
                <a:srgbClr val="C3B2A7"/>
              </a:buClr>
            </a:pPr>
            <a:r>
              <a:rPr lang="en-US" sz="900" dirty="0">
                <a:ea typeface="+mn-lt"/>
                <a:cs typeface="+mn-lt"/>
              </a:rPr>
              <a:t>https://www.lifepersona.com/</a:t>
            </a:r>
            <a:endParaRPr lang="en-US" sz="900" u="sng" dirty="0">
              <a:ea typeface="+mn-lt"/>
              <a:cs typeface="+mn-lt"/>
            </a:endParaRPr>
          </a:p>
          <a:p>
            <a:pPr>
              <a:lnSpc>
                <a:spcPct val="140000"/>
              </a:lnSpc>
              <a:buClr>
                <a:srgbClr val="C3B2A7"/>
              </a:buClr>
            </a:pPr>
            <a:endParaRPr lang="en-US" sz="1100" dirty="0"/>
          </a:p>
          <a:p>
            <a:pPr>
              <a:lnSpc>
                <a:spcPct val="140000"/>
              </a:lnSpc>
              <a:buClr>
                <a:srgbClr val="C3B2A7"/>
              </a:buClr>
            </a:pPr>
            <a:endParaRPr lang="en-US" sz="11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8103CB9-381C-4EBD-9FD1-4A20477C41C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7673" r="-1" b="-1"/>
          <a:stretch/>
        </p:blipFill>
        <p:spPr>
          <a:xfrm>
            <a:off x="6645834" y="1"/>
            <a:ext cx="5546166" cy="686619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389B237-4CAB-4403-A95C-C04D71F4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45458" y="-31769"/>
            <a:ext cx="510538" cy="6804779"/>
            <a:chOff x="11445458" y="-31769"/>
            <a:chExt cx="510538" cy="6804779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7521" y="666336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3">
              <a:extLst>
                <a:ext uri="{FF2B5EF4-FFF2-40B4-BE49-F238E27FC236}">
                  <a16:creationId xmlns:a16="http://schemas.microsoft.com/office/drawing/2014/main" id="{0E53B701-E5D9-4269-97AD-69F3087D2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8634" y="742112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1">
              <a:extLst>
                <a:ext uri="{FF2B5EF4-FFF2-40B4-BE49-F238E27FC236}">
                  <a16:creationId xmlns:a16="http://schemas.microsoft.com/office/drawing/2014/main" id="{53F3EB0D-ADA8-4F65-9811-0A990FE6B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6592" y="95982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3">
              <a:extLst>
                <a:ext uri="{FF2B5EF4-FFF2-40B4-BE49-F238E27FC236}">
                  <a16:creationId xmlns:a16="http://schemas.microsoft.com/office/drawing/2014/main" id="{7FC10137-17E1-4C6D-B7A2-CD86B7C1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678" y="1198596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4">
              <a:extLst>
                <a:ext uri="{FF2B5EF4-FFF2-40B4-BE49-F238E27FC236}">
                  <a16:creationId xmlns:a16="http://schemas.microsoft.com/office/drawing/2014/main" id="{983715DD-6794-4B57-8585-E0EFF671E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8560" y="44736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5">
              <a:extLst>
                <a:ext uri="{FF2B5EF4-FFF2-40B4-BE49-F238E27FC236}">
                  <a16:creationId xmlns:a16="http://schemas.microsoft.com/office/drawing/2014/main" id="{6B8B9805-E14F-4943-B15E-48460BFD6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538" y="140819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6">
              <a:extLst>
                <a:ext uri="{FF2B5EF4-FFF2-40B4-BE49-F238E27FC236}">
                  <a16:creationId xmlns:a16="http://schemas.microsoft.com/office/drawing/2014/main" id="{112C42C6-34DE-404D-B18A-8E94E76A3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234" y="223823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7">
              <a:extLst>
                <a:ext uri="{FF2B5EF4-FFF2-40B4-BE49-F238E27FC236}">
                  <a16:creationId xmlns:a16="http://schemas.microsoft.com/office/drawing/2014/main" id="{105114E3-B528-44FB-AD64-31F7940A6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0687" y="1617942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9">
              <a:extLst>
                <a:ext uri="{FF2B5EF4-FFF2-40B4-BE49-F238E27FC236}">
                  <a16:creationId xmlns:a16="http://schemas.microsoft.com/office/drawing/2014/main" id="{66162961-2E66-4F1D-AD08-A09C28C5E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0137" y="20029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0">
              <a:extLst>
                <a:ext uri="{FF2B5EF4-FFF2-40B4-BE49-F238E27FC236}">
                  <a16:creationId xmlns:a16="http://schemas.microsoft.com/office/drawing/2014/main" id="{7DF10D80-7F03-41B7-BF83-7086CFB70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5368" y="1847736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1">
              <a:extLst>
                <a:ext uri="{FF2B5EF4-FFF2-40B4-BE49-F238E27FC236}">
                  <a16:creationId xmlns:a16="http://schemas.microsoft.com/office/drawing/2014/main" id="{60E5BEF8-88A7-4088-8382-FC596B16B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4067" y="-12868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0903" y="665835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275" y="89688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7934" y="1134675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1">
              <a:extLst>
                <a:ext uri="{FF2B5EF4-FFF2-40B4-BE49-F238E27FC236}">
                  <a16:creationId xmlns:a16="http://schemas.microsoft.com/office/drawing/2014/main" id="{884943FC-F8F5-47A2-8C6C-AD8385B0F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0984" y="2147729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2">
              <a:extLst>
                <a:ext uri="{FF2B5EF4-FFF2-40B4-BE49-F238E27FC236}">
                  <a16:creationId xmlns:a16="http://schemas.microsoft.com/office/drawing/2014/main" id="{FBD1CFD7-B550-428B-99C5-E70AE1117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820" y="1925276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3">
              <a:extLst>
                <a:ext uri="{FF2B5EF4-FFF2-40B4-BE49-F238E27FC236}">
                  <a16:creationId xmlns:a16="http://schemas.microsoft.com/office/drawing/2014/main" id="{86464553-DBB1-4FDD-A906-723DE0BFA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377" y="1610488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2393" y="461249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6789" y="3930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9">
              <a:extLst>
                <a:ext uri="{FF2B5EF4-FFF2-40B4-BE49-F238E27FC236}">
                  <a16:creationId xmlns:a16="http://schemas.microsoft.com/office/drawing/2014/main" id="{363F6E9F-7E05-4464-BE66-BB27B4589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165" y="139813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0">
              <a:extLst>
                <a:ext uri="{FF2B5EF4-FFF2-40B4-BE49-F238E27FC236}">
                  <a16:creationId xmlns:a16="http://schemas.microsoft.com/office/drawing/2014/main" id="{CE4367E1-2C4E-4A0B-A9E2-2DC3B3BCD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5017" y="2021046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5">
              <a:extLst>
                <a:ext uri="{FF2B5EF4-FFF2-40B4-BE49-F238E27FC236}">
                  <a16:creationId xmlns:a16="http://schemas.microsoft.com/office/drawing/2014/main" id="{EE215DA3-ED82-4F29-9835-DD3B5ADD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39032" y="202351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729" y="2612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873A13E-F493-4022-9CDB-49676747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3710" y="3240972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631ED96D-0634-4E7F-BE08-A8ACAA0A6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623" y="433228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D43F1416-268F-487F-ABB4-1C62E6C68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7553" y="532960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E5E99890-1E26-4DDC-8F50-128C4875B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205" y="454051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59914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66093C3-5DCC-4A45-897C-F2C5CA94A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7108" y="3005032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E5879CC9-6134-4E28-8170-9DD4240CC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777" y="4845128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52B9234F-7351-4670-9340-3ABC48A30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6885" y="5086249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3F67C8B5-D925-449D-BCA7-751730551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849" y="2542950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622350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3510" y="55415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52175DC6-FE35-414D-B1FC-53870E0F6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7300" y="402564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5149" y="5781473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8AAA7A16-3076-4557-9DC3-297D83248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208" y="277556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62AFF181-4F3A-40CE-BC79-BD8D97E0C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2353" y="3794520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E9EE8F9C-63EF-41F7-90AC-95F09336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7610" y="3561050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F99D5EE6-2CC4-4A54-9A07-4734713E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8042" y="28953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DC83D62C-4898-4734-893F-7FE7A2D70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9400" y="4033977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4">
              <a:extLst>
                <a:ext uri="{FF2B5EF4-FFF2-40B4-BE49-F238E27FC236}">
                  <a16:creationId xmlns:a16="http://schemas.microsoft.com/office/drawing/2014/main" id="{EFA4198B-E065-405F-84E4-B0220DCEF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351" y="2627056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id="{F6D1AC12-FB95-4593-BF80-DABEDD4E3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982" y="3771071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6">
              <a:extLst>
                <a:ext uri="{FF2B5EF4-FFF2-40B4-BE49-F238E27FC236}">
                  <a16:creationId xmlns:a16="http://schemas.microsoft.com/office/drawing/2014/main" id="{9F41615F-3978-4890-992E-1D44D0D91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64" y="5317507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293C0AD6-F904-4337-8CAB-2FF649834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5944" y="4533529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8">
              <a:extLst>
                <a:ext uri="{FF2B5EF4-FFF2-40B4-BE49-F238E27FC236}">
                  <a16:creationId xmlns:a16="http://schemas.microsoft.com/office/drawing/2014/main" id="{E68410D4-6ED4-4651-8543-78B0AB57A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3332" y="3190789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2589" y="5599752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802" y="619149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1">
              <a:extLst>
                <a:ext uri="{FF2B5EF4-FFF2-40B4-BE49-F238E27FC236}">
                  <a16:creationId xmlns:a16="http://schemas.microsoft.com/office/drawing/2014/main" id="{6CC97770-31D6-46F7-9608-9D96AEF4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4132" y="507910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2">
              <a:extLst>
                <a:ext uri="{FF2B5EF4-FFF2-40B4-BE49-F238E27FC236}">
                  <a16:creationId xmlns:a16="http://schemas.microsoft.com/office/drawing/2014/main" id="{1F6A0344-12D8-457F-B2C4-BF6ABC3F9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0869" y="4852243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3">
              <a:extLst>
                <a:ext uri="{FF2B5EF4-FFF2-40B4-BE49-F238E27FC236}">
                  <a16:creationId xmlns:a16="http://schemas.microsoft.com/office/drawing/2014/main" id="{A659A3FC-205E-41C5-90D8-2909635C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42" y="4352608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694" y="59328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5">
              <a:extLst>
                <a:ext uri="{FF2B5EF4-FFF2-40B4-BE49-F238E27FC236}">
                  <a16:creationId xmlns:a16="http://schemas.microsoft.com/office/drawing/2014/main" id="{A337719B-635F-4455-A8E8-6983D9B3D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703" y="2387288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77">
              <a:extLst>
                <a:ext uri="{FF2B5EF4-FFF2-40B4-BE49-F238E27FC236}">
                  <a16:creationId xmlns:a16="http://schemas.microsoft.com/office/drawing/2014/main" id="{665D8F7B-6125-4923-82FD-4541506B6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949" y="3551571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0208" y="637939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4699" y="66336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8248" y="5648840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744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BohemianVTI</vt:lpstr>
      <vt:lpstr>Commas</vt:lpstr>
      <vt:lpstr>What is the purpose of a comma?</vt:lpstr>
      <vt:lpstr>Where would a comma be used?</vt:lpstr>
      <vt:lpstr>What are the rules of a comma?</vt:lpstr>
      <vt:lpstr>What are the different types of commas? Pg.1</vt:lpstr>
      <vt:lpstr>What are the different types of commas? Pg.2</vt:lpstr>
      <vt:lpstr>Citations!!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579</cp:revision>
  <dcterms:created xsi:type="dcterms:W3CDTF">2021-02-12T19:36:56Z</dcterms:created>
  <dcterms:modified xsi:type="dcterms:W3CDTF">2021-02-23T22:00:41Z</dcterms:modified>
</cp:coreProperties>
</file>