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 id="2147483693" r:id="rId5"/>
  </p:sldMasterIdLst>
  <p:notesMasterIdLst>
    <p:notesMasterId r:id="rId18"/>
  </p:notesMasterIdLst>
  <p:sldIdLst>
    <p:sldId id="256" r:id="rId6"/>
    <p:sldId id="258" r:id="rId7"/>
    <p:sldId id="259" r:id="rId8"/>
    <p:sldId id="271" r:id="rId9"/>
    <p:sldId id="260" r:id="rId10"/>
    <p:sldId id="261" r:id="rId11"/>
    <p:sldId id="262" r:id="rId12"/>
    <p:sldId id="264" r:id="rId13"/>
    <p:sldId id="266" r:id="rId14"/>
    <p:sldId id="269"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6F71F-FD63-624C-95F3-031939374F0D}" v="23" dt="2020-03-12T20:14:15.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0"/>
    <p:restoredTop sz="94673"/>
  </p:normalViewPr>
  <p:slideViewPr>
    <p:cSldViewPr snapToGrid="0">
      <p:cViewPr varScale="1">
        <p:scale>
          <a:sx n="108" d="100"/>
          <a:sy n="108"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14FC7-26A6-40E3-A60E-0548D96C0310}" type="datetimeFigureOut">
              <a:rPr lang="en-CA" smtClean="0"/>
              <a:t>2020-04-06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C21E6-454C-4515-9F82-0A488BED4EB0}" type="slidenum">
              <a:rPr lang="en-CA" smtClean="0"/>
              <a:t>‹#›</a:t>
            </a:fld>
            <a:endParaRPr lang="en-CA"/>
          </a:p>
        </p:txBody>
      </p:sp>
    </p:spTree>
    <p:extLst>
      <p:ext uri="{BB962C8B-B14F-4D97-AF65-F5344CB8AC3E}">
        <p14:creationId xmlns:p14="http://schemas.microsoft.com/office/powerpoint/2010/main" val="29302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72C21E6-454C-4515-9F82-0A488BED4EB0}" type="slidenum">
              <a:rPr lang="en-CA" smtClean="0"/>
              <a:t>5</a:t>
            </a:fld>
            <a:endParaRPr lang="en-CA"/>
          </a:p>
        </p:txBody>
      </p:sp>
    </p:spTree>
    <p:extLst>
      <p:ext uri="{BB962C8B-B14F-4D97-AF65-F5344CB8AC3E}">
        <p14:creationId xmlns:p14="http://schemas.microsoft.com/office/powerpoint/2010/main" val="3094579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194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5292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1175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9784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41930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177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20580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94324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59429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7344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3827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7259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0480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8498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60276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4/6/2020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2342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181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94771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86145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8928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6356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5986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476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247056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4/6/2020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8924969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8"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late.com/human-interest/2015/03/history-of-steamboats-on-the-mississippi-lloyd-s-directory-of-disasters.html" TargetMode="External"/><Relationship Id="rId2" Type="http://schemas.openxmlformats.org/officeDocument/2006/relationships/hyperlink" Target="https://history.nebraska.gov/sites/history.nebraska.gov/files/wp-content/uploads/2014/03/Wrecked-steamboat-from-Chittenden-RG2593.PH0-5873.jpg" TargetMode="External"/><Relationship Id="rId1" Type="http://schemas.openxmlformats.org/officeDocument/2006/relationships/slideLayout" Target="../slideLayouts/slideLayout2.xml"/><Relationship Id="rId5" Type="http://schemas.openxmlformats.org/officeDocument/2006/relationships/hyperlink" Target="https://en.wikipedia.org/wiki/Marine_steam_engine" TargetMode="External"/><Relationship Id="rId4" Type="http://schemas.openxmlformats.org/officeDocument/2006/relationships/hyperlink" Target="https://unsplash.com/s/photos/steamboat"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prezi.com/aqmxln4poeat/the-industrial-revolution-innovations-the-steamboat/" TargetMode="External"/><Relationship Id="rId3" Type="http://schemas.openxmlformats.org/officeDocument/2006/relationships/hyperlink" Target="https://thedailybanter.com/2009/07/31/gop-looks-to-the-future-with-steamboats/" TargetMode="External"/><Relationship Id="rId7" Type="http://schemas.openxmlformats.org/officeDocument/2006/relationships/hyperlink" Target="http://44610566.weebly.com/negative-impacts.html" TargetMode="External"/><Relationship Id="rId2" Type="http://schemas.openxmlformats.org/officeDocument/2006/relationships/hyperlink" Target="https://untappedcities.com/2016/08/17/today-in-nyc-history-robert-fultons-revolutionary-steamboat-makes-its-first-run/" TargetMode="External"/><Relationship Id="rId1" Type="http://schemas.openxmlformats.org/officeDocument/2006/relationships/slideLayout" Target="../slideLayouts/slideLayout2.xml"/><Relationship Id="rId6" Type="http://schemas.openxmlformats.org/officeDocument/2006/relationships/hyperlink" Target="https://www.sutori.com/item/1807-robert-fulton-added-a-steam-engine-to-the-ship-clermont-this-invention-b" TargetMode="External"/><Relationship Id="rId5" Type="http://schemas.openxmlformats.org/officeDocument/2006/relationships/hyperlink" Target="https://www.getyourguide.com/new-orleans-l370/new-orleans-day-cruise-aboard-the-steamboat-natchez-t22810/" TargetMode="External"/><Relationship Id="rId4" Type="http://schemas.openxmlformats.org/officeDocument/2006/relationships/hyperlink" Target="http://www.neworleansrestaurants.com/news/restaurant-reviews/christmas-and-new-years-eves-aboard-the-steamboat-natchez" TargetMode="External"/><Relationship Id="rId9" Type="http://schemas.openxmlformats.org/officeDocument/2006/relationships/hyperlink" Target="https://itstillruns.com/disadvantages-1800s-steamboats-8540290.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DD36D1-2896-49C7-A431-10A9527B5D3C}"/>
              </a:ext>
            </a:extLst>
          </p:cNvPr>
          <p:cNvPicPr>
            <a:picLocks noChangeAspect="1"/>
          </p:cNvPicPr>
          <p:nvPr/>
        </p:nvPicPr>
        <p:blipFill rotWithShape="1">
          <a:blip r:embed="rId2"/>
          <a:srcRect t="20202" r="-1" b="34657"/>
          <a:stretch/>
        </p:blipFill>
        <p:spPr>
          <a:xfrm>
            <a:off x="-3047" y="10"/>
            <a:ext cx="12191999" cy="6857990"/>
          </a:xfrm>
          <a:prstGeom prst="rect">
            <a:avLst/>
          </a:prstGeom>
        </p:spPr>
      </p:pic>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en-US" sz="3600" b="1" i="1">
                <a:solidFill>
                  <a:schemeClr val="bg1"/>
                </a:solidFill>
              </a:rPr>
              <a:t>Innovation Station Industrial Revolution Project</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vert="horz" lIns="91440" tIns="45720" rIns="91440" bIns="45720" rtlCol="0" anchor="t">
            <a:normAutofit/>
          </a:bodyPr>
          <a:lstStyle/>
          <a:p>
            <a:pPr algn="ctr"/>
            <a:r>
              <a:rPr lang="en-US" sz="1800">
                <a:solidFill>
                  <a:schemeClr val="bg1"/>
                </a:solidFill>
              </a:rPr>
              <a:t>By: Dylan </a:t>
            </a:r>
            <a:r>
              <a:rPr lang="en-US" sz="1800" err="1">
                <a:solidFill>
                  <a:schemeClr val="bg1"/>
                </a:solidFill>
              </a:rPr>
              <a:t>Diasnes</a:t>
            </a:r>
            <a:endParaRPr lang="en-US" sz="1800" err="1">
              <a:solidFill>
                <a:schemeClr val="bg1"/>
              </a:solidFill>
              <a:cs typeface="Calibri"/>
            </a:endParaRPr>
          </a:p>
        </p:txBody>
      </p:sp>
    </p:spTree>
    <p:extLst>
      <p:ext uri="{BB962C8B-B14F-4D97-AF65-F5344CB8AC3E}">
        <p14:creationId xmlns:p14="http://schemas.microsoft.com/office/powerpoint/2010/main" val="831036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77F5F9E-F0F0-4FE9-9E1A-4D56C947A5D8}"/>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b="1" i="1">
                <a:solidFill>
                  <a:srgbClr val="FFFFFF"/>
                </a:solidFill>
              </a:rPr>
              <a:t>My Improvements</a:t>
            </a:r>
          </a:p>
        </p:txBody>
      </p:sp>
      <p:sp>
        <p:nvSpPr>
          <p:cNvPr id="7" name="TextBox 6">
            <a:extLst>
              <a:ext uri="{FF2B5EF4-FFF2-40B4-BE49-F238E27FC236}">
                <a16:creationId xmlns:a16="http://schemas.microsoft.com/office/drawing/2014/main" id="{97479490-FBF7-4C65-A083-8B6EDC7DC51F}"/>
              </a:ext>
            </a:extLst>
          </p:cNvPr>
          <p:cNvSpPr txBox="1"/>
          <p:nvPr/>
        </p:nvSpPr>
        <p:spPr>
          <a:xfrm>
            <a:off x="1473932" y="2839443"/>
            <a:ext cx="4053545" cy="3563159"/>
          </a:xfrm>
          <a:prstGeom prst="rect">
            <a:avLst/>
          </a:prstGeom>
        </p:spPr>
        <p:txBody>
          <a:bodyPr vert="horz" lIns="91440" tIns="45720" rIns="91440" bIns="45720" rtlCol="0">
            <a:normAutofit/>
          </a:bodyPr>
          <a:lstStyle/>
          <a:p>
            <a:pPr>
              <a:lnSpc>
                <a:spcPct val="90000"/>
              </a:lnSpc>
              <a:spcAft>
                <a:spcPts val="600"/>
              </a:spcAft>
            </a:pPr>
            <a:r>
              <a:rPr lang="en-US" sz="1700">
                <a:latin typeface="Bell MT" panose="02020503060305020303" pitchFamily="18" charset="0"/>
              </a:rPr>
              <a:t>Place solar panels on the front so that the power source is solar instead of coal. Coal can cause water pollution, air pollution and can hurt ecosystems</a:t>
            </a:r>
          </a:p>
        </p:txBody>
      </p:sp>
      <p:pic>
        <p:nvPicPr>
          <p:cNvPr id="1026" name="Picture 2" descr="Image result for steamboat parts">
            <a:extLst>
              <a:ext uri="{FF2B5EF4-FFF2-40B4-BE49-F238E27FC236}">
                <a16:creationId xmlns:a16="http://schemas.microsoft.com/office/drawing/2014/main" id="{863EBC12-CE3A-40E1-8342-A130D1593C3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11" r="998" b="2"/>
          <a:stretch/>
        </p:blipFill>
        <p:spPr bwMode="auto">
          <a:xfrm>
            <a:off x="5448722" y="2221040"/>
            <a:ext cx="4802404" cy="35633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400D95F-F0A1-4C27-B3E7-CCA746450835}"/>
              </a:ext>
            </a:extLst>
          </p:cNvPr>
          <p:cNvCxnSpPr>
            <a:cxnSpLocks/>
          </p:cNvCxnSpPr>
          <p:nvPr/>
        </p:nvCxnSpPr>
        <p:spPr>
          <a:xfrm flipH="1" flipV="1">
            <a:off x="3500704" y="3659577"/>
            <a:ext cx="2788130" cy="809003"/>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4CD8BFE6-0CAA-480D-871A-21DFDBB2C605}"/>
              </a:ext>
            </a:extLst>
          </p:cNvPr>
          <p:cNvCxnSpPr>
            <a:cxnSpLocks/>
          </p:cNvCxnSpPr>
          <p:nvPr/>
        </p:nvCxnSpPr>
        <p:spPr>
          <a:xfrm>
            <a:off x="8126963" y="4953416"/>
            <a:ext cx="389808" cy="1144779"/>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110987B0-6655-401C-A265-335B792BEDC0}"/>
              </a:ext>
            </a:extLst>
          </p:cNvPr>
          <p:cNvSpPr txBox="1"/>
          <p:nvPr/>
        </p:nvSpPr>
        <p:spPr>
          <a:xfrm>
            <a:off x="8516770" y="5699859"/>
            <a:ext cx="3693461" cy="1138773"/>
          </a:xfrm>
          <a:prstGeom prst="rect">
            <a:avLst/>
          </a:prstGeom>
          <a:noFill/>
        </p:spPr>
        <p:txBody>
          <a:bodyPr wrap="square" rtlCol="0">
            <a:spAutoFit/>
          </a:bodyPr>
          <a:lstStyle/>
          <a:p>
            <a:pPr>
              <a:spcAft>
                <a:spcPts val="600"/>
              </a:spcAft>
            </a:pPr>
            <a:r>
              <a:rPr lang="en-CA" sz="1700">
                <a:latin typeface="Bell MT" panose="02020503060305020303" pitchFamily="18" charset="0"/>
              </a:rPr>
              <a:t>Use titanium as the outside layer opposed to wood/weak, unreliable metals. I would do this so that the outside layer wouldn’t deteriorate/rust.</a:t>
            </a:r>
          </a:p>
        </p:txBody>
      </p:sp>
      <p:cxnSp>
        <p:nvCxnSpPr>
          <p:cNvPr id="17" name="Straight Connector 16">
            <a:extLst>
              <a:ext uri="{FF2B5EF4-FFF2-40B4-BE49-F238E27FC236}">
                <a16:creationId xmlns:a16="http://schemas.microsoft.com/office/drawing/2014/main" id="{BB332DBC-1B3B-4E83-8CDF-A37E54DA5201}"/>
              </a:ext>
            </a:extLst>
          </p:cNvPr>
          <p:cNvCxnSpPr>
            <a:cxnSpLocks/>
          </p:cNvCxnSpPr>
          <p:nvPr/>
        </p:nvCxnSpPr>
        <p:spPr>
          <a:xfrm flipH="1">
            <a:off x="2091351" y="4785858"/>
            <a:ext cx="4539436" cy="860340"/>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8675EC85-17F7-4971-8215-D332140B079E}"/>
              </a:ext>
            </a:extLst>
          </p:cNvPr>
          <p:cNvSpPr txBox="1"/>
          <p:nvPr/>
        </p:nvSpPr>
        <p:spPr>
          <a:xfrm>
            <a:off x="174760" y="4953416"/>
            <a:ext cx="2201662" cy="1661993"/>
          </a:xfrm>
          <a:prstGeom prst="rect">
            <a:avLst/>
          </a:prstGeom>
          <a:noFill/>
        </p:spPr>
        <p:txBody>
          <a:bodyPr wrap="square" rtlCol="0">
            <a:spAutoFit/>
          </a:bodyPr>
          <a:lstStyle/>
          <a:p>
            <a:pPr>
              <a:spcAft>
                <a:spcPts val="600"/>
              </a:spcAft>
            </a:pPr>
            <a:r>
              <a:rPr lang="en-CA" sz="1700">
                <a:latin typeface="Bell MT" panose="02020503060305020303" pitchFamily="18" charset="0"/>
              </a:rPr>
              <a:t>Make sure they maintain a clean heat exchanger inside of the ship so that the boiler is more efficient and reliable.</a:t>
            </a:r>
          </a:p>
        </p:txBody>
      </p:sp>
    </p:spTree>
    <p:extLst>
      <p:ext uri="{BB962C8B-B14F-4D97-AF65-F5344CB8AC3E}">
        <p14:creationId xmlns:p14="http://schemas.microsoft.com/office/powerpoint/2010/main" val="7854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2326A-8369-421B-8C55-D5B571FAB5A1}"/>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Bibliography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E50F38-B645-4E51-9531-7A850B353E76}"/>
              </a:ext>
            </a:extLst>
          </p:cNvPr>
          <p:cNvSpPr>
            <a:spLocks noGrp="1"/>
          </p:cNvSpPr>
          <p:nvPr>
            <p:ph idx="1"/>
          </p:nvPr>
        </p:nvSpPr>
        <p:spPr>
          <a:xfrm>
            <a:off x="4976031" y="1254162"/>
            <a:ext cx="6699504" cy="4930246"/>
          </a:xfrm>
        </p:spPr>
        <p:txBody>
          <a:bodyPr vert="horz" lIns="91440" tIns="45720" rIns="91440" bIns="45720" rtlCol="0" anchor="ctr">
            <a:normAutofit/>
          </a:bodyPr>
          <a:lstStyle/>
          <a:p>
            <a:pPr marL="0" indent="0">
              <a:buNone/>
            </a:pPr>
            <a:r>
              <a:rPr lang="en-CA" sz="1200" dirty="0">
                <a:ea typeface="+mn-lt"/>
                <a:cs typeface="+mn-lt"/>
              </a:rPr>
              <a:t>Picture 1 </a:t>
            </a:r>
            <a:endParaRPr lang="en-CA" sz="1200" u="sng" dirty="0">
              <a:ea typeface="+mn-lt"/>
              <a:cs typeface="+mn-lt"/>
              <a:hlinkClick r:id="rId2"/>
            </a:endParaRPr>
          </a:p>
          <a:p>
            <a:pPr marL="0" indent="0">
              <a:buNone/>
            </a:pPr>
            <a:r>
              <a:rPr lang="en-CA" sz="1200" u="sng" dirty="0">
                <a:ea typeface="+mn-lt"/>
                <a:cs typeface="+mn-lt"/>
                <a:hlinkClick r:id="rId2"/>
              </a:rPr>
              <a:t>https://history.nebraska.gov/sites/history.nebraska.gov/files/wp-content/uploads/2014/03/Wrecked-steamboat-from-Chittenden-RG2593.PH0-5873.jpg</a:t>
            </a:r>
            <a:endParaRPr lang="en-US" sz="1200" dirty="0">
              <a:ea typeface="+mn-lt"/>
              <a:cs typeface="+mn-lt"/>
            </a:endParaRPr>
          </a:p>
          <a:p>
            <a:pPr marL="0" indent="0">
              <a:buNone/>
            </a:pPr>
            <a:r>
              <a:rPr lang="en-CA" sz="1200" dirty="0">
                <a:ea typeface="+mn-lt"/>
                <a:cs typeface="+mn-lt"/>
              </a:rPr>
              <a:t>Picture 2 </a:t>
            </a:r>
            <a:endParaRPr lang="en-US" sz="1200" dirty="0">
              <a:ea typeface="+mn-lt"/>
              <a:cs typeface="+mn-lt"/>
            </a:endParaRPr>
          </a:p>
          <a:p>
            <a:pPr marL="0" indent="0">
              <a:buNone/>
            </a:pPr>
            <a:r>
              <a:rPr lang="en-CA" sz="1200" u="sng" dirty="0">
                <a:ea typeface="+mn-lt"/>
                <a:cs typeface="+mn-lt"/>
                <a:hlinkClick r:id="rId3"/>
              </a:rPr>
              <a:t>https://slate.com/human-interest/2015/03/history-of-steamboats-on-the-mississippi-lloyd-s-directory-of-disasters.html</a:t>
            </a:r>
            <a:endParaRPr lang="en-US" sz="1200" dirty="0">
              <a:ea typeface="+mn-lt"/>
              <a:cs typeface="+mn-lt"/>
            </a:endParaRPr>
          </a:p>
          <a:p>
            <a:pPr marL="0" indent="0">
              <a:buNone/>
            </a:pPr>
            <a:r>
              <a:rPr lang="en-CA" sz="1200" dirty="0">
                <a:ea typeface="+mn-lt"/>
                <a:cs typeface="+mn-lt"/>
              </a:rPr>
              <a:t>Picture 3</a:t>
            </a:r>
          </a:p>
          <a:p>
            <a:pPr marL="0" indent="0">
              <a:buNone/>
            </a:pPr>
            <a:r>
              <a:rPr lang="en-US" sz="1200" dirty="0">
                <a:hlinkClick r:id="rId4"/>
              </a:rPr>
              <a:t>https://unsplash.com/s/photos/steamboat</a:t>
            </a:r>
            <a:endParaRPr lang="en-US" sz="1200" dirty="0"/>
          </a:p>
          <a:p>
            <a:pPr marL="0" indent="0">
              <a:buNone/>
            </a:pPr>
            <a:r>
              <a:rPr lang="en-CA" sz="1200" dirty="0">
                <a:ea typeface="+mn-lt"/>
                <a:cs typeface="+mn-lt"/>
              </a:rPr>
              <a:t>Picture 4</a:t>
            </a:r>
            <a:endParaRPr lang="en-US" sz="1200" dirty="0">
              <a:ea typeface="+mn-lt"/>
              <a:cs typeface="+mn-lt"/>
            </a:endParaRPr>
          </a:p>
          <a:p>
            <a:pPr marL="0" indent="0">
              <a:buNone/>
            </a:pPr>
            <a:r>
              <a:rPr lang="en-CA" sz="1200" u="sng" dirty="0">
                <a:ea typeface="+mn-lt"/>
                <a:cs typeface="+mn-lt"/>
                <a:hlinkClick r:id="rId5"/>
              </a:rPr>
              <a:t>https://en.wikipedia.org/wiki/Marine_steam_engine</a:t>
            </a:r>
            <a:endParaRPr lang="en-US" sz="1200" dirty="0">
              <a:ea typeface="+mn-lt"/>
              <a:cs typeface="+mn-lt"/>
            </a:endParaRPr>
          </a:p>
          <a:p>
            <a:endParaRPr lang="en-US" sz="1200" dirty="0">
              <a:ea typeface="+mn-lt"/>
              <a:cs typeface="+mn-lt"/>
            </a:endParaRPr>
          </a:p>
          <a:p>
            <a:endParaRPr lang="en-US" sz="2200" dirty="0">
              <a:ea typeface="+mn-lt"/>
              <a:cs typeface="+mn-lt"/>
            </a:endParaRPr>
          </a:p>
        </p:txBody>
      </p:sp>
    </p:spTree>
    <p:extLst>
      <p:ext uri="{BB962C8B-B14F-4D97-AF65-F5344CB8AC3E}">
        <p14:creationId xmlns:p14="http://schemas.microsoft.com/office/powerpoint/2010/main" val="3814278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D4643-232F-487B-8C6A-3D32C7F1F4D3}"/>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ea typeface="+mj-lt"/>
                <a:cs typeface="+mj-lt"/>
              </a:rPr>
              <a:t>Bibliography</a:t>
            </a:r>
            <a:endParaRPr lang="en-US"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7E9984-28AD-4E6A-B47A-830EDFF448CF}"/>
              </a:ext>
            </a:extLst>
          </p:cNvPr>
          <p:cNvSpPr>
            <a:spLocks noGrp="1"/>
          </p:cNvSpPr>
          <p:nvPr>
            <p:ph idx="1"/>
          </p:nvPr>
        </p:nvSpPr>
        <p:spPr>
          <a:xfrm>
            <a:off x="4976031" y="517436"/>
            <a:ext cx="5532312" cy="6440713"/>
          </a:xfrm>
        </p:spPr>
        <p:txBody>
          <a:bodyPr vert="horz" lIns="91440" tIns="45720" rIns="91440" bIns="45720" rtlCol="0" anchor="ctr">
            <a:normAutofit/>
          </a:bodyPr>
          <a:lstStyle/>
          <a:p>
            <a:pPr marL="0" indent="0">
              <a:buNone/>
            </a:pPr>
            <a:r>
              <a:rPr lang="en-CA" sz="1200" dirty="0"/>
              <a:t>Picture 5</a:t>
            </a:r>
            <a:endParaRPr lang="en-US" sz="1200" dirty="0">
              <a:ea typeface="+mn-lt"/>
              <a:cs typeface="+mn-lt"/>
            </a:endParaRPr>
          </a:p>
          <a:p>
            <a:pPr marL="0" indent="0">
              <a:buNone/>
            </a:pPr>
            <a:r>
              <a:rPr lang="en-CA" sz="1200" u="sng" dirty="0">
                <a:hlinkClick r:id="rId2"/>
              </a:rPr>
              <a:t>https://untappedcities.com/2016/08/17/today-in-nyc-history-robert-fultons-revolutionary-steamboat-makes-its-first-run/</a:t>
            </a:r>
            <a:endParaRPr lang="en-US" sz="1200" dirty="0">
              <a:ea typeface="+mn-lt"/>
              <a:cs typeface="+mn-lt"/>
            </a:endParaRPr>
          </a:p>
          <a:p>
            <a:pPr marL="0" indent="0">
              <a:buNone/>
            </a:pPr>
            <a:endParaRPr lang="en-US" sz="1200" dirty="0">
              <a:ea typeface="+mn-lt"/>
              <a:cs typeface="+mn-lt"/>
            </a:endParaRPr>
          </a:p>
          <a:p>
            <a:pPr marL="0" indent="0">
              <a:buNone/>
            </a:pPr>
            <a:r>
              <a:rPr lang="en-CA" sz="1200" dirty="0"/>
              <a:t>Picture 6</a:t>
            </a:r>
            <a:endParaRPr lang="en-US" sz="1200" dirty="0">
              <a:ea typeface="+mn-lt"/>
              <a:cs typeface="+mn-lt"/>
            </a:endParaRPr>
          </a:p>
          <a:p>
            <a:pPr marL="0" indent="0">
              <a:buNone/>
            </a:pPr>
            <a:r>
              <a:rPr lang="en-CA" sz="1200" u="sng" dirty="0">
                <a:hlinkClick r:id="rId3"/>
              </a:rPr>
              <a:t>https://thedailybanter.com/2009/07/31/gop-looks-to-the-future-with-steamboats/</a:t>
            </a:r>
            <a:endParaRPr lang="en-US" sz="1200" dirty="0">
              <a:ea typeface="+mn-lt"/>
              <a:cs typeface="+mn-lt"/>
            </a:endParaRPr>
          </a:p>
          <a:p>
            <a:pPr marL="0" indent="0">
              <a:buNone/>
            </a:pPr>
            <a:r>
              <a:rPr lang="en-CA" sz="1200" u="sng" dirty="0">
                <a:ea typeface="+mn-lt"/>
                <a:cs typeface="+mn-lt"/>
              </a:rPr>
              <a:t>P</a:t>
            </a:r>
            <a:r>
              <a:rPr lang="en-CA" sz="1200" dirty="0">
                <a:ea typeface="+mn-lt"/>
                <a:cs typeface="+mn-lt"/>
              </a:rPr>
              <a:t>icture 7</a:t>
            </a:r>
          </a:p>
          <a:p>
            <a:pPr marL="0" indent="0">
              <a:buNone/>
            </a:pPr>
            <a:r>
              <a:rPr lang="en-CA" sz="1200" u="sng" dirty="0">
                <a:hlinkClick r:id="rId4"/>
              </a:rPr>
              <a:t>http://www.neworleansrestaurants.com/news/restaurant-reviews/christmas-and-new-years-eves-aboard-the-steamboat-natchez</a:t>
            </a:r>
            <a:endParaRPr lang="en-CA" sz="1200" u="sng" dirty="0"/>
          </a:p>
          <a:p>
            <a:pPr marL="0" indent="0">
              <a:buNone/>
            </a:pPr>
            <a:r>
              <a:rPr lang="en-CA" sz="1200" dirty="0"/>
              <a:t>Picture 8</a:t>
            </a:r>
          </a:p>
          <a:p>
            <a:pPr marL="0" indent="0">
              <a:buNone/>
            </a:pPr>
            <a:r>
              <a:rPr lang="en-CA" sz="1200" u="sng" dirty="0">
                <a:hlinkClick r:id="rId5"/>
              </a:rPr>
              <a:t>https://www.getyourguide.com/new-orleans-l370/new-orleans-day-cruise-aboard-the-steamboat-natchez-t22810/</a:t>
            </a:r>
            <a:endParaRPr lang="en-CA" sz="1200" u="sng" dirty="0"/>
          </a:p>
          <a:p>
            <a:pPr marL="0" indent="0">
              <a:buNone/>
            </a:pPr>
            <a:r>
              <a:rPr lang="en-CA" sz="1200" dirty="0"/>
              <a:t>Picture 9</a:t>
            </a:r>
            <a:endParaRPr lang="en-US" sz="1200" dirty="0"/>
          </a:p>
          <a:p>
            <a:pPr marL="0" indent="0">
              <a:buNone/>
            </a:pPr>
            <a:r>
              <a:rPr lang="en-CA" sz="1200" dirty="0">
                <a:ea typeface="+mn-lt"/>
                <a:cs typeface="+mn-lt"/>
                <a:hlinkClick r:id="rId6"/>
              </a:rPr>
              <a:t>https://www.sutori.com/item/1807-robert-fulton-added-a-steam-engine-to-the-ship-clermont-this-invention-b</a:t>
            </a:r>
            <a:endParaRPr lang="en-CA" sz="1200" dirty="0">
              <a:ea typeface="+mn-lt"/>
              <a:cs typeface="+mn-lt"/>
            </a:endParaRPr>
          </a:p>
          <a:p>
            <a:pPr marL="0" indent="0">
              <a:buNone/>
            </a:pPr>
            <a:r>
              <a:rPr lang="en-CA" sz="1200" dirty="0">
                <a:ea typeface="+mn-lt"/>
                <a:cs typeface="+mn-lt"/>
              </a:rPr>
              <a:t>Research</a:t>
            </a:r>
            <a:endParaRPr lang="en-CA" sz="1200" dirty="0"/>
          </a:p>
          <a:p>
            <a:pPr marL="0" indent="0">
              <a:buNone/>
            </a:pPr>
            <a:r>
              <a:rPr lang="en-CA" sz="1200" u="sng" dirty="0">
                <a:hlinkClick r:id="rId7"/>
              </a:rPr>
              <a:t>http://44610566.weebly.com/negative-impacts.html</a:t>
            </a:r>
            <a:endParaRPr lang="en-US" sz="1200" dirty="0">
              <a:ea typeface="+mn-lt"/>
              <a:cs typeface="+mn-lt"/>
            </a:endParaRPr>
          </a:p>
          <a:p>
            <a:pPr marL="0" indent="0">
              <a:buNone/>
            </a:pPr>
            <a:endParaRPr lang="en-US" sz="1200" dirty="0">
              <a:ea typeface="+mn-lt"/>
              <a:cs typeface="+mn-lt"/>
            </a:endParaRPr>
          </a:p>
          <a:p>
            <a:pPr marL="0" indent="0">
              <a:buNone/>
            </a:pPr>
            <a:r>
              <a:rPr lang="en-CA" sz="1200" u="sng" dirty="0">
                <a:hlinkClick r:id="rId8"/>
              </a:rPr>
              <a:t>https://prezi.com/aqmxln4poeat/the-industrial-revolution-innovations-the-steamboat/</a:t>
            </a:r>
            <a:endParaRPr lang="en-US" sz="1200" dirty="0">
              <a:ea typeface="+mn-lt"/>
              <a:cs typeface="+mn-lt"/>
            </a:endParaRPr>
          </a:p>
          <a:p>
            <a:pPr marL="0" indent="0">
              <a:buNone/>
            </a:pPr>
            <a:endParaRPr lang="en-US" sz="1200" dirty="0">
              <a:ea typeface="+mn-lt"/>
              <a:cs typeface="+mn-lt"/>
            </a:endParaRPr>
          </a:p>
          <a:p>
            <a:pPr marL="0" indent="0">
              <a:buNone/>
            </a:pPr>
            <a:r>
              <a:rPr lang="en-CA" sz="1200" u="sng" dirty="0">
                <a:hlinkClick r:id="rId9"/>
              </a:rPr>
              <a:t>https://itstillruns.com/disadvantages-1800s-steamboats-8540290.html</a:t>
            </a:r>
            <a:endParaRPr lang="en-US" sz="1200" dirty="0">
              <a:ea typeface="+mn-lt"/>
              <a:cs typeface="+mn-lt"/>
            </a:endParaRPr>
          </a:p>
          <a:p>
            <a:pPr marL="0" indent="0">
              <a:buNone/>
            </a:pPr>
            <a:endParaRPr lang="en-US" sz="1200" dirty="0">
              <a:ea typeface="+mn-lt"/>
              <a:cs typeface="+mn-lt"/>
            </a:endParaRPr>
          </a:p>
          <a:p>
            <a:endParaRPr lang="en-US" sz="1500" dirty="0"/>
          </a:p>
        </p:txBody>
      </p:sp>
    </p:spTree>
    <p:extLst>
      <p:ext uri="{BB962C8B-B14F-4D97-AF65-F5344CB8AC3E}">
        <p14:creationId xmlns:p14="http://schemas.microsoft.com/office/powerpoint/2010/main" val="236141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steamboat 1850">
            <a:extLst>
              <a:ext uri="{FF2B5EF4-FFF2-40B4-BE49-F238E27FC236}">
                <a16:creationId xmlns:a16="http://schemas.microsoft.com/office/drawing/2014/main" id="{C96F8893-4EF0-495D-8E04-22BBD5252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81" r="33282" b="-2"/>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DD36D1-2896-49C7-A431-10A9527B5D3C}"/>
              </a:ext>
            </a:extLst>
          </p:cNvPr>
          <p:cNvPicPr>
            <a:picLocks noChangeAspect="1"/>
          </p:cNvPicPr>
          <p:nvPr/>
        </p:nvPicPr>
        <p:blipFill rotWithShape="1">
          <a:blip r:embed="rId3"/>
          <a:srcRect l="5099" r="5099"/>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193" name="Freeform: Shape 192">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Freeform: Shape 193">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3" y="1511589"/>
            <a:ext cx="3430958" cy="2896432"/>
          </a:xfrm>
        </p:spPr>
        <p:txBody>
          <a:bodyPr anchor="b">
            <a:normAutofit/>
          </a:bodyPr>
          <a:lstStyle/>
          <a:p>
            <a:pPr algn="l"/>
            <a:r>
              <a:rPr lang="en-US" sz="4000" b="1" i="1"/>
              <a:t>Purpose of  my  Innovation</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1" y="4769996"/>
            <a:ext cx="3430959" cy="1334930"/>
          </a:xfrm>
        </p:spPr>
        <p:txBody>
          <a:bodyPr>
            <a:normAutofit/>
          </a:bodyPr>
          <a:lstStyle/>
          <a:p>
            <a:pPr algn="l"/>
            <a:r>
              <a:rPr lang="en-US" sz="1300">
                <a:latin typeface="Bell MT" panose="02020503060305020303" pitchFamily="18" charset="0"/>
              </a:rPr>
              <a:t>THE PURPOSE OF THE INNOVATION I CHOSE WAS TO MAKE WATER TRANSPORTATION FASTER, IT WAS BY CARRYING SUPPLIES, RESOURCES, MATERIALS AND EVEN PEOPLE ACROSS WATER.</a:t>
            </a:r>
          </a:p>
        </p:txBody>
      </p:sp>
      <p:sp>
        <p:nvSpPr>
          <p:cNvPr id="195" name="Rectangle 19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6" name="Rectangle 19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64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DD36D1-2896-49C7-A431-10A9527B5D3C}"/>
              </a:ext>
            </a:extLst>
          </p:cNvPr>
          <p:cNvPicPr>
            <a:picLocks noChangeAspect="1"/>
          </p:cNvPicPr>
          <p:nvPr/>
        </p:nvPicPr>
        <p:blipFill rotWithShape="1">
          <a:blip r:embed="rId2"/>
          <a:srcRect t="23945" r="-2" b="3910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050" name="Picture 2">
            <a:extLst>
              <a:ext uri="{FF2B5EF4-FFF2-40B4-BE49-F238E27FC236}">
                <a16:creationId xmlns:a16="http://schemas.microsoft.com/office/drawing/2014/main" id="{FF54C32B-2FA4-4C2D-AFAF-8238570F5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55" r="-2" b="5527"/>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2" y="1524659"/>
            <a:ext cx="5019074" cy="2774088"/>
          </a:xfrm>
        </p:spPr>
        <p:txBody>
          <a:bodyPr>
            <a:normAutofit/>
          </a:bodyPr>
          <a:lstStyle/>
          <a:p>
            <a:pPr algn="l"/>
            <a:r>
              <a:rPr lang="en-US" sz="4600" b="1" i="1" dirty="0"/>
              <a:t>A Problem my Innovation Has Faced Since Creation</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2" y="4687367"/>
            <a:ext cx="4917948" cy="1335024"/>
          </a:xfrm>
        </p:spPr>
        <p:txBody>
          <a:bodyPr>
            <a:normAutofit/>
          </a:bodyPr>
          <a:lstStyle/>
          <a:p>
            <a:pPr algn="l"/>
            <a:r>
              <a:rPr lang="en-US" sz="1300" dirty="0">
                <a:latin typeface="Bell MT" panose="02020503060305020303" pitchFamily="18" charset="0"/>
              </a:rPr>
              <a:t>A PROBLEM MY INNOVATION HAS FACED SINCE CREATION IS BOILER EXPLOSIONS, THIS WAS CAUSED BY THE DESIGN AND MATERIALS USED IN THE MAKING OF THE BOILER. THE CONSEQUENCE OF THEM NOT IMPROVING THESE IS THAT THE SULTANA EXPLODED IN 1865 AND IS THE WORST MARITIME DISASTER IN U.S. HISTORY.</a:t>
            </a:r>
            <a:endParaRPr lang="en-US" sz="1300" dirty="0"/>
          </a:p>
        </p:txBody>
      </p:sp>
      <p:sp>
        <p:nvSpPr>
          <p:cNvPr id="77" name="Rectangle 7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79" name="Rectangle 7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986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DD36D1-2896-49C7-A431-10A9527B5D3C}"/>
              </a:ext>
            </a:extLst>
          </p:cNvPr>
          <p:cNvPicPr>
            <a:picLocks noChangeAspect="1"/>
          </p:cNvPicPr>
          <p:nvPr/>
        </p:nvPicPr>
        <p:blipFill rotWithShape="1">
          <a:blip r:embed="rId2"/>
          <a:srcRect l="10961" r="9529"/>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a16="http://schemas.microsoft.com/office/drawing/2014/main" id="{68DA664E-2362-3B44-9264-126211C6CC6E}"/>
              </a:ext>
            </a:extLst>
          </p:cNvPr>
          <p:cNvPicPr>
            <a:picLocks noChangeAspect="1"/>
          </p:cNvPicPr>
          <p:nvPr/>
        </p:nvPicPr>
        <p:blipFill rotWithShape="1">
          <a:blip r:embed="rId3"/>
          <a:srcRect l="6812" r="39139"/>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25" name="Freeform: Shape 24">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3" y="1511589"/>
            <a:ext cx="3430958" cy="2896432"/>
          </a:xfrm>
        </p:spPr>
        <p:txBody>
          <a:bodyPr anchor="b">
            <a:normAutofit/>
          </a:bodyPr>
          <a:lstStyle/>
          <a:p>
            <a:pPr algn="l"/>
            <a:r>
              <a:rPr lang="en-US" sz="4000" b="1" i="1"/>
              <a:t>Consequences of These Problems</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1" y="4769996"/>
            <a:ext cx="3430959" cy="1334930"/>
          </a:xfrm>
        </p:spPr>
        <p:txBody>
          <a:bodyPr vert="horz" lIns="91440" tIns="45720" rIns="91440" bIns="45720" rtlCol="0">
            <a:normAutofit/>
          </a:bodyPr>
          <a:lstStyle/>
          <a:p>
            <a:pPr marL="457200" indent="-457200" algn="l">
              <a:buFont typeface="Arial" panose="020B0604020202020204" pitchFamily="34" charset="0"/>
              <a:buChar char="•"/>
            </a:pPr>
            <a:r>
              <a:rPr lang="en-US" sz="800">
                <a:latin typeface="Bell MT" panose="02020503060305020303" pitchFamily="18" charset="77"/>
                <a:cs typeface="Calibri"/>
              </a:rPr>
              <a:t>WATER POLLUTION CAUSED BY COAL LEAKING OUT OF THE SHIP INTO OCEANS, LAKES AND RIVERS.</a:t>
            </a:r>
          </a:p>
          <a:p>
            <a:pPr marL="457200" indent="-457200" algn="l">
              <a:buFont typeface="Arial" panose="020B0604020202020204" pitchFamily="34" charset="0"/>
              <a:buChar char="•"/>
            </a:pPr>
            <a:r>
              <a:rPr lang="en-US" sz="800">
                <a:latin typeface="Bell MT" panose="02020503060305020303" pitchFamily="18" charset="77"/>
                <a:cs typeface="Calibri"/>
              </a:rPr>
              <a:t>AIR POLLUTION CAUSED BY THE COAL BURNING INTO STEAM AND CONTAMINATING OUR AIR.</a:t>
            </a:r>
          </a:p>
          <a:p>
            <a:pPr marL="457200" indent="-457200" algn="l">
              <a:buFont typeface="Arial" panose="020B0604020202020204" pitchFamily="34" charset="0"/>
              <a:buChar char="•"/>
            </a:pPr>
            <a:r>
              <a:rPr lang="en-US" sz="800">
                <a:latin typeface="Bell MT" panose="02020503060305020303" pitchFamily="18" charset="77"/>
                <a:cs typeface="Calibri"/>
              </a:rPr>
              <a:t>DESTROYING ECOSYSTEMS SUCH AS ESTRUARIES, WETLAND AND LAKES. THIS WAS ALSO CASUED BY COAL LEAKING INTO THE WATER</a:t>
            </a:r>
          </a:p>
          <a:p>
            <a:pPr marL="457200" indent="-457200" algn="l">
              <a:buFont typeface="Arial" panose="020B0604020202020204" pitchFamily="34" charset="0"/>
              <a:buChar char="•"/>
            </a:pPr>
            <a:endParaRPr lang="en-US" sz="800">
              <a:cs typeface="Calibri"/>
            </a:endParaRPr>
          </a:p>
          <a:p>
            <a:pPr marL="457200" indent="-457200" algn="l">
              <a:buFont typeface="Arial" panose="020B0604020202020204" pitchFamily="34" charset="0"/>
              <a:buChar char="•"/>
            </a:pPr>
            <a:endParaRPr lang="en-US" sz="800">
              <a:cs typeface="Calibri"/>
            </a:endParaRPr>
          </a:p>
        </p:txBody>
      </p:sp>
      <p:sp>
        <p:nvSpPr>
          <p:cNvPr id="29" name="Rectangle 2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1" name="Rectangle 3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34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76">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ilding&#10;&#10;Description automatically generated">
            <a:extLst>
              <a:ext uri="{FF2B5EF4-FFF2-40B4-BE49-F238E27FC236}">
                <a16:creationId xmlns:a16="http://schemas.microsoft.com/office/drawing/2014/main" id="{0ADD36D1-2896-49C7-A431-10A9527B5D3C}"/>
              </a:ext>
            </a:extLst>
          </p:cNvPr>
          <p:cNvPicPr>
            <a:picLocks noChangeAspect="1"/>
          </p:cNvPicPr>
          <p:nvPr/>
        </p:nvPicPr>
        <p:blipFill rotWithShape="1">
          <a:blip r:embed="rId3"/>
          <a:srcRect t="23948" r="-2" b="3910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074" name="Picture 2" descr="A black and white photo of a boat&#10;&#10;Description automatically generated">
            <a:extLst>
              <a:ext uri="{FF2B5EF4-FFF2-40B4-BE49-F238E27FC236}">
                <a16:creationId xmlns:a16="http://schemas.microsoft.com/office/drawing/2014/main" id="{74B758C5-FFAE-458A-B019-9B53E0048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78" b="214"/>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7" name="Freeform: Shape 78">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8" name="Freeform: Shape 80">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2" y="1524659"/>
            <a:ext cx="5019074" cy="2774088"/>
          </a:xfrm>
        </p:spPr>
        <p:txBody>
          <a:bodyPr>
            <a:normAutofit/>
          </a:bodyPr>
          <a:lstStyle/>
          <a:p>
            <a:pPr algn="l"/>
            <a:r>
              <a:rPr lang="en-US" sz="4600" b="1" i="1"/>
              <a:t>Solutions  That Have Been Utilized To Take The Innovation </a:t>
            </a:r>
            <a:r>
              <a:rPr lang="en-US" sz="4600" b="1"/>
              <a:t>To Where It Is Today</a:t>
            </a:r>
            <a:endParaRPr lang="en-US" sz="4600" b="1" i="1"/>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2" y="4687367"/>
            <a:ext cx="4917948" cy="1335024"/>
          </a:xfrm>
        </p:spPr>
        <p:txBody>
          <a:bodyPr>
            <a:normAutofit/>
          </a:bodyPr>
          <a:lstStyle/>
          <a:p>
            <a:pPr algn="l"/>
            <a:r>
              <a:rPr lang="en-US" sz="1500">
                <a:latin typeface="Bell MT" panose="02020503060305020303" pitchFamily="18" charset="0"/>
              </a:rPr>
              <a:t>IN ORDER TO TAKE THE STEAMBOAT TO WHERE IT IS TODAY, THEY WERE ABLE TO INCREASE ITS PISTON SPEED AND HENCE ITS HORSEPOWER FOR ANY CYLINDER SIZE. IN PRESENT DAY , THE STEAMBOAT IS ONLY USED FOR CROSSING RIVERS, LAKES AND GIVING COMMERCIAL TOURS.</a:t>
            </a:r>
            <a:endParaRPr lang="en-US" sz="1500" dirty="0">
              <a:latin typeface="Bell MT" panose="02020503060305020303" pitchFamily="18" charset="0"/>
            </a:endParaRPr>
          </a:p>
        </p:txBody>
      </p:sp>
      <p:sp>
        <p:nvSpPr>
          <p:cNvPr id="3089" name="Rectangle 82">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090" name="Rectangle 84">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5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ilding&#10;&#10;Description automatically generated">
            <a:extLst>
              <a:ext uri="{FF2B5EF4-FFF2-40B4-BE49-F238E27FC236}">
                <a16:creationId xmlns:a16="http://schemas.microsoft.com/office/drawing/2014/main" id="{0ADD36D1-2896-49C7-A431-10A9527B5D3C}"/>
              </a:ext>
            </a:extLst>
          </p:cNvPr>
          <p:cNvPicPr>
            <a:picLocks noChangeAspect="1"/>
          </p:cNvPicPr>
          <p:nvPr/>
        </p:nvPicPr>
        <p:blipFill rotWithShape="1">
          <a:blip r:embed="rId2"/>
          <a:srcRect l="10961" r="9529"/>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026" name="Picture 2" descr="Image result for steamboat">
            <a:extLst>
              <a:ext uri="{FF2B5EF4-FFF2-40B4-BE49-F238E27FC236}">
                <a16:creationId xmlns:a16="http://schemas.microsoft.com/office/drawing/2014/main" id="{1E914FAC-9ACE-4403-B84D-759A99B96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14" r="32615" b="1"/>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7" name="Freeform: Shape 136">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3" y="1511589"/>
            <a:ext cx="3430958" cy="2896432"/>
          </a:xfrm>
        </p:spPr>
        <p:txBody>
          <a:bodyPr anchor="b">
            <a:normAutofit/>
          </a:bodyPr>
          <a:lstStyle/>
          <a:p>
            <a:pPr algn="l"/>
            <a:r>
              <a:rPr lang="en-US" sz="4000" b="1" i="1"/>
              <a:t>How do The Current Solutions Help The Innovation Function</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1" y="4769996"/>
            <a:ext cx="3430959" cy="1334930"/>
          </a:xfrm>
        </p:spPr>
        <p:txBody>
          <a:bodyPr>
            <a:normAutofit/>
          </a:bodyPr>
          <a:lstStyle/>
          <a:p>
            <a:pPr algn="l"/>
            <a:r>
              <a:rPr lang="en-US" sz="1300">
                <a:latin typeface="Bell MT" panose="02020503060305020303" pitchFamily="18" charset="0"/>
              </a:rPr>
              <a:t>THE CURRENT SOLUTIONS HELP THE INNOVATION FUNCTION BECAUSE BY INCREASING PISTON SPEED AND HENCING HORSEPOWER IT HAS MADE THE INNOVATION MORE DURABLE, EFFICIENT AND USEFUL.</a:t>
            </a:r>
          </a:p>
        </p:txBody>
      </p:sp>
      <p:sp>
        <p:nvSpPr>
          <p:cNvPr id="141" name="Rectangle 140">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43" name="Rectangle 14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99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1DE645-9D2C-413E-A96F-FEEF2A4835E2}"/>
              </a:ext>
            </a:extLst>
          </p:cNvPr>
          <p:cNvPicPr>
            <a:picLocks noChangeAspect="1"/>
          </p:cNvPicPr>
          <p:nvPr/>
        </p:nvPicPr>
        <p:blipFill rotWithShape="1">
          <a:blip r:embed="rId2"/>
          <a:srcRect t="23946" r="-2" b="3910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050" name="Picture 2" descr="Image result for FUTURE STEAMBOAT">
            <a:extLst>
              <a:ext uri="{FF2B5EF4-FFF2-40B4-BE49-F238E27FC236}">
                <a16:creationId xmlns:a16="http://schemas.microsoft.com/office/drawing/2014/main" id="{0540C2DE-85B3-4364-8361-70CEE65FB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48" r="-2" b="13394"/>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263E042-0C5E-4C2B-AFCC-4AD9F8025839}"/>
              </a:ext>
            </a:extLst>
          </p:cNvPr>
          <p:cNvSpPr>
            <a:spLocks noGrp="1"/>
          </p:cNvSpPr>
          <p:nvPr>
            <p:ph type="title"/>
          </p:nvPr>
        </p:nvSpPr>
        <p:spPr>
          <a:xfrm>
            <a:off x="448056" y="859536"/>
            <a:ext cx="4832802" cy="1243584"/>
          </a:xfrm>
        </p:spPr>
        <p:txBody>
          <a:bodyPr>
            <a:normAutofit/>
          </a:bodyPr>
          <a:lstStyle/>
          <a:p>
            <a:r>
              <a:rPr lang="en-US" sz="3400" b="1" i="1"/>
              <a:t>What Does The Innovation Look Like In The Future</a:t>
            </a:r>
            <a:endParaRPr lang="en-CA" sz="3400" b="1" i="1"/>
          </a:p>
        </p:txBody>
      </p:sp>
      <p:sp>
        <p:nvSpPr>
          <p:cNvPr id="77" name="Rectangle 7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9" name="Rectangle 7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0C33CC3-DC62-4F5A-ABE4-1E5FEBBDC825}"/>
              </a:ext>
            </a:extLst>
          </p:cNvPr>
          <p:cNvSpPr>
            <a:spLocks noGrp="1"/>
          </p:cNvSpPr>
          <p:nvPr>
            <p:ph idx="1"/>
          </p:nvPr>
        </p:nvSpPr>
        <p:spPr>
          <a:xfrm>
            <a:off x="448056" y="2512611"/>
            <a:ext cx="4832803" cy="3664351"/>
          </a:xfrm>
        </p:spPr>
        <p:txBody>
          <a:bodyPr>
            <a:normAutofit/>
          </a:bodyPr>
          <a:lstStyle/>
          <a:p>
            <a:pPr marL="0" indent="0">
              <a:buNone/>
            </a:pPr>
            <a:r>
              <a:rPr lang="en-CA" sz="2000">
                <a:latin typeface="Bell MT" panose="02020503060305020303" pitchFamily="18" charset="0"/>
              </a:rPr>
              <a:t>IN THE FUTURE, THEY SHOULD USE METALS SUCH AS TITANIUM SO THAT THE SHIP DOESN’T DETERIORATE, THEY SHOULD MAINTAIN A CLEAN HEAT EXCHANGER FOR A MORE EFFICIENT BOILER  AND FINALLY THEY SHOULD CHANGE THE ENERGY SOURCE TO ‘SOLAR POWER’ SO THAT SHIPS ARE NOT POLLUTING OUR AIR AND WATER</a:t>
            </a:r>
          </a:p>
        </p:txBody>
      </p:sp>
    </p:spTree>
    <p:extLst>
      <p:ext uri="{BB962C8B-B14F-4D97-AF65-F5344CB8AC3E}">
        <p14:creationId xmlns:p14="http://schemas.microsoft.com/office/powerpoint/2010/main" val="14834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DD36D1-2896-49C7-A431-10A9527B5D3C}"/>
              </a:ext>
            </a:extLst>
          </p:cNvPr>
          <p:cNvPicPr>
            <a:picLocks noChangeAspect="1"/>
          </p:cNvPicPr>
          <p:nvPr/>
        </p:nvPicPr>
        <p:blipFill rotWithShape="1">
          <a:blip r:embed="rId2"/>
          <a:srcRect t="23946" r="-2" b="3910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728C59E7-6775-B74C-B2BE-13F36A2FEE23}"/>
              </a:ext>
            </a:extLst>
          </p:cNvPr>
          <p:cNvPicPr>
            <a:picLocks noChangeAspect="1"/>
          </p:cNvPicPr>
          <p:nvPr/>
        </p:nvPicPr>
        <p:blipFill rotWithShape="1">
          <a:blip r:embed="rId3"/>
          <a:srcRect t="30244" r="-1" b="-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86" name="Freeform: Shape 85">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8" name="Freeform: Shape 87">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2" y="1524659"/>
            <a:ext cx="5019074" cy="2774088"/>
          </a:xfrm>
        </p:spPr>
        <p:txBody>
          <a:bodyPr>
            <a:normAutofit/>
          </a:bodyPr>
          <a:lstStyle/>
          <a:p>
            <a:pPr algn="l"/>
            <a:r>
              <a:rPr lang="en-US" sz="5400" b="1" i="1"/>
              <a:t>How Does It Work? Why Is It Better?</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2" y="4687367"/>
            <a:ext cx="4917948" cy="1335024"/>
          </a:xfrm>
        </p:spPr>
        <p:txBody>
          <a:bodyPr>
            <a:normAutofit/>
          </a:bodyPr>
          <a:lstStyle/>
          <a:p>
            <a:pPr algn="l"/>
            <a:r>
              <a:rPr lang="en-US" sz="1300"/>
              <a:t>IT FUNCTIONS MORE EFFICIENTLY. IT IS BETTER BECAUSE A CLEANER HEAT EXCHANGER WILL ALLOW A MAXIMUM HEAT TRANSFER FROM THE BURNING FUEL TO THE BOILER WATER, BETTER METALS WILL INCREASE THE LONGGEVITY OF THE SHIP AND MAKE IT RECYCLABLE AND FINALLY SOLAR POWER AS THE ENERGY SOURCE WILL MAKE THE SHIP ENVIRONMENTLY FRIENDLY.</a:t>
            </a:r>
          </a:p>
        </p:txBody>
      </p:sp>
      <p:sp>
        <p:nvSpPr>
          <p:cNvPr id="90" name="Rectangle 89">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92" name="Rectangle 91">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69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DD36D1-2896-49C7-A431-10A9527B5D3C}"/>
              </a:ext>
            </a:extLst>
          </p:cNvPr>
          <p:cNvPicPr>
            <a:picLocks noChangeAspect="1"/>
          </p:cNvPicPr>
          <p:nvPr/>
        </p:nvPicPr>
        <p:blipFill rotWithShape="1">
          <a:blip r:embed="rId2"/>
          <a:srcRect l="10961" r="9529"/>
          <a:stretch/>
        </p:blipFill>
        <p:spPr>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6" name="Picture 5">
            <a:extLst>
              <a:ext uri="{FF2B5EF4-FFF2-40B4-BE49-F238E27FC236}">
                <a16:creationId xmlns:a16="http://schemas.microsoft.com/office/drawing/2014/main" id="{A0C1D113-85E7-EE4E-A372-24B5409A7629}"/>
              </a:ext>
            </a:extLst>
          </p:cNvPr>
          <p:cNvPicPr>
            <a:picLocks noChangeAspect="1"/>
          </p:cNvPicPr>
          <p:nvPr/>
        </p:nvPicPr>
        <p:blipFill rotWithShape="1">
          <a:blip r:embed="rId3"/>
          <a:srcRect l="27479" r="27479"/>
          <a:stretch/>
        </p:blipFill>
        <p:spPr>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p:spPr>
      </p:pic>
      <p:sp useBgFill="1">
        <p:nvSpPr>
          <p:cNvPr id="38" name="Freeform: Shape 37">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3628BF-9257-304C-93CF-F57E34CA864D}"/>
              </a:ext>
            </a:extLst>
          </p:cNvPr>
          <p:cNvSpPr>
            <a:spLocks noGrp="1"/>
          </p:cNvSpPr>
          <p:nvPr>
            <p:ph type="ctrTitle"/>
          </p:nvPr>
        </p:nvSpPr>
        <p:spPr>
          <a:xfrm>
            <a:off x="438913" y="1511589"/>
            <a:ext cx="3430958" cy="2896432"/>
          </a:xfrm>
        </p:spPr>
        <p:txBody>
          <a:bodyPr anchor="b">
            <a:normAutofit/>
          </a:bodyPr>
          <a:lstStyle/>
          <a:p>
            <a:pPr algn="l"/>
            <a:r>
              <a:rPr lang="en-US" sz="3400" b="1" i="1"/>
              <a:t>What Are The Positive Consequences Of My Solution? How Does It Better Serve Our World?</a:t>
            </a:r>
          </a:p>
        </p:txBody>
      </p:sp>
      <p:sp>
        <p:nvSpPr>
          <p:cNvPr id="3" name="Subtitle 2">
            <a:extLst>
              <a:ext uri="{FF2B5EF4-FFF2-40B4-BE49-F238E27FC236}">
                <a16:creationId xmlns:a16="http://schemas.microsoft.com/office/drawing/2014/main" id="{F1C76827-BDA0-BE4D-9F2E-36D02DA3E4A5}"/>
              </a:ext>
            </a:extLst>
          </p:cNvPr>
          <p:cNvSpPr>
            <a:spLocks noGrp="1"/>
          </p:cNvSpPr>
          <p:nvPr>
            <p:ph type="subTitle" idx="1"/>
          </p:nvPr>
        </p:nvSpPr>
        <p:spPr>
          <a:xfrm>
            <a:off x="438911" y="4769996"/>
            <a:ext cx="3430959" cy="1334930"/>
          </a:xfrm>
        </p:spPr>
        <p:txBody>
          <a:bodyPr>
            <a:normAutofit/>
          </a:bodyPr>
          <a:lstStyle/>
          <a:p>
            <a:pPr algn="l"/>
            <a:r>
              <a:rPr lang="en-US" sz="1000">
                <a:latin typeface="Bell MT" panose="02020503060305020303" pitchFamily="18" charset="0"/>
              </a:rPr>
              <a:t>POSITIVE CONSEQUENCES: MAXIMUM HEAT EXCHANGE, LAST LONGER, ECO FRIENDLY, LESS MONEY SPENT ON MATERIALS</a:t>
            </a:r>
          </a:p>
          <a:p>
            <a:pPr algn="l"/>
            <a:r>
              <a:rPr lang="en-US" sz="1000">
                <a:latin typeface="Bell MT" panose="02020503060305020303" pitchFamily="18" charset="0"/>
              </a:rPr>
              <a:t>IT BETTER SERVES OUR WORLD BECAUSE THERE WON’T BE WASTED HEAT, THE SHIP WON’T NEED REPAIRS, IT IS RECYCLABLE, IT DOESN’T RUST AND IT IS ECO FRIENDLY.</a:t>
            </a:r>
          </a:p>
          <a:p>
            <a:pPr algn="l"/>
            <a:endParaRPr lang="en-US" sz="1000"/>
          </a:p>
        </p:txBody>
      </p:sp>
      <p:sp>
        <p:nvSpPr>
          <p:cNvPr id="42" name="Rectangle 4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4" name="Rectangle 4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108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shVTI">
  <a:themeElements>
    <a:clrScheme name="AnalogousFromDarkSeedLeftStep">
      <a:dk1>
        <a:srgbClr val="000000"/>
      </a:dk1>
      <a:lt1>
        <a:srgbClr val="FFFFFF"/>
      </a:lt1>
      <a:dk2>
        <a:srgbClr val="243041"/>
      </a:dk2>
      <a:lt2>
        <a:srgbClr val="E3E8E2"/>
      </a:lt2>
      <a:accent1>
        <a:srgbClr val="B94DC3"/>
      </a:accent1>
      <a:accent2>
        <a:srgbClr val="783FB3"/>
      </a:accent2>
      <a:accent3>
        <a:srgbClr val="564DC3"/>
      </a:accent3>
      <a:accent4>
        <a:srgbClr val="3B63B1"/>
      </a:accent4>
      <a:accent5>
        <a:srgbClr val="4DA6C3"/>
      </a:accent5>
      <a:accent6>
        <a:srgbClr val="3BB19D"/>
      </a:accent6>
      <a:hlink>
        <a:srgbClr val="3E89BD"/>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2F2D85EFB5BB468A4829F7890B82CB" ma:contentTypeVersion="7" ma:contentTypeDescription="Create a new document." ma:contentTypeScope="" ma:versionID="383f5971badcb057d64eeb28865e66f7">
  <xsd:schema xmlns:xsd="http://www.w3.org/2001/XMLSchema" xmlns:xs="http://www.w3.org/2001/XMLSchema" xmlns:p="http://schemas.microsoft.com/office/2006/metadata/properties" xmlns:ns3="f512b929-b1ad-4f6c-9e8c-327894b52c61" xmlns:ns4="7aa2e845-061b-4c1b-a22c-3a63b7e349cf" targetNamespace="http://schemas.microsoft.com/office/2006/metadata/properties" ma:root="true" ma:fieldsID="36f8e31cce28f1fa4519bbcaa0f50afb" ns3:_="" ns4:_="">
    <xsd:import namespace="f512b929-b1ad-4f6c-9e8c-327894b52c61"/>
    <xsd:import namespace="7aa2e845-061b-4c1b-a22c-3a63b7e349c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12b929-b1ad-4f6c-9e8c-327894b52c6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a2e845-061b-4c1b-a22c-3a63b7e349c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CB71DA-427C-480E-B4B3-247A587E9D1E}">
  <ds:schemaRefs>
    <ds:schemaRef ds:uri="http://schemas.microsoft.com/sharepoint/v3/contenttype/forms"/>
  </ds:schemaRefs>
</ds:datastoreItem>
</file>

<file path=customXml/itemProps2.xml><?xml version="1.0" encoding="utf-8"?>
<ds:datastoreItem xmlns:ds="http://schemas.openxmlformats.org/officeDocument/2006/customXml" ds:itemID="{39BAF365-8A10-475A-86D9-52186B2E57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12b929-b1ad-4f6c-9e8c-327894b52c61"/>
    <ds:schemaRef ds:uri="7aa2e845-061b-4c1b-a22c-3a63b7e349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7D262B-1F35-4B71-A2DE-07678C8B387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TotalTime>
  <Words>636</Words>
  <Application>Microsoft Office PowerPoint</Application>
  <PresentationFormat>Widescreen</PresentationFormat>
  <Paragraphs>53</Paragraphs>
  <Slides>12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Avenir Next LT Pro</vt:lpstr>
      <vt:lpstr>Bell MT</vt:lpstr>
      <vt:lpstr>Calibri</vt:lpstr>
      <vt:lpstr>Calibri Light</vt:lpstr>
      <vt:lpstr>Century Gothic</vt:lpstr>
      <vt:lpstr>Elephant</vt:lpstr>
      <vt:lpstr>Office Theme</vt:lpstr>
      <vt:lpstr>BrushVTI</vt:lpstr>
      <vt:lpstr>Innovation Station Industrial Revolution Project</vt:lpstr>
      <vt:lpstr>Purpose of  my  Innovation</vt:lpstr>
      <vt:lpstr>A Problem my Innovation Has Faced Since Creation</vt:lpstr>
      <vt:lpstr>Consequences of These Problems</vt:lpstr>
      <vt:lpstr>Solutions  That Have Been Utilized To Take The Innovation To Where It Is Today</vt:lpstr>
      <vt:lpstr>How do The Current Solutions Help The Innovation Function</vt:lpstr>
      <vt:lpstr>What Does The Innovation Look Like In The Future</vt:lpstr>
      <vt:lpstr>How Does It Work? Why Is It Better?</vt:lpstr>
      <vt:lpstr>What Are The Positive Consequences Of My Solution? How Does It Better Serve Our World?</vt:lpstr>
      <vt:lpstr>My Improvements</vt:lpstr>
      <vt:lpstr>Bibliography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Station Industrial Revolution Project</dc:title>
  <dc:creator>076S-Diasnes, Dylan</dc:creator>
  <cp:lastModifiedBy>076S-Diasnes, Dylan</cp:lastModifiedBy>
  <cp:revision>2</cp:revision>
  <dcterms:created xsi:type="dcterms:W3CDTF">2020-03-12T22:14:30Z</dcterms:created>
  <dcterms:modified xsi:type="dcterms:W3CDTF">2020-04-06T20:48:28Z</dcterms:modified>
</cp:coreProperties>
</file>