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F29B"/>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717847-CA9C-5644-83E5-F1EDA6F187E0}" v="8" dt="2024-01-18T07:58:49.068"/>
    <p1510:client id="{44788EE5-F416-2553-CA39-8AD66CE0CD2F}" v="256" dt="2024-01-18T06:01:52.376"/>
    <p1510:client id="{CBEA1A9F-B036-D598-039F-C8AC718B9D0A}" v="147" dt="2024-01-18T08:11:31.2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64" y="3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1/19/2024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Copperplate Gothic Light"/>
                <a:ea typeface="Calibri Light"/>
                <a:cs typeface="Calibri Light"/>
              </a:rPr>
              <a:t>The Catcher in the Rye </a:t>
            </a:r>
            <a:endParaRPr lang="en-US" dirty="0">
              <a:latin typeface="Copperplate Gothic Light"/>
            </a:endParaRPr>
          </a:p>
        </p:txBody>
      </p:sp>
      <p:sp>
        <p:nvSpPr>
          <p:cNvPr id="3" name="Subtitle 2"/>
          <p:cNvSpPr>
            <a:spLocks noGrp="1"/>
          </p:cNvSpPr>
          <p:nvPr>
            <p:ph type="subTitle" idx="1"/>
          </p:nvPr>
        </p:nvSpPr>
        <p:spPr/>
        <p:txBody>
          <a:bodyPr vert="horz" lIns="91440" tIns="45720" rIns="91440" bIns="45720" rtlCol="0" anchor="t">
            <a:normAutofit/>
          </a:bodyPr>
          <a:lstStyle/>
          <a:p>
            <a:r>
              <a:rPr lang="en-US" sz="3600" dirty="0">
                <a:latin typeface="Copperplate Gothic Light"/>
                <a:ea typeface="Calibri"/>
                <a:cs typeface="Calibri"/>
              </a:rPr>
              <a:t>Connections to the Title</a:t>
            </a:r>
            <a:endParaRPr lang="en-US" sz="4400" dirty="0">
              <a:latin typeface="Copperplate Gothic Light"/>
            </a:endParaRP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A1E7E-D3EB-1F18-EE10-5C9EA17AF9B2}"/>
              </a:ext>
            </a:extLst>
          </p:cNvPr>
          <p:cNvSpPr>
            <a:spLocks noGrp="1"/>
          </p:cNvSpPr>
          <p:nvPr>
            <p:ph type="title"/>
          </p:nvPr>
        </p:nvSpPr>
        <p:spPr/>
        <p:txBody>
          <a:bodyPr/>
          <a:lstStyle/>
          <a:p>
            <a:r>
              <a:rPr lang="en-US" sz="4000" b="1" dirty="0">
                <a:latin typeface="Copperplate Gothic Light"/>
                <a:ea typeface="Calibri Light"/>
                <a:cs typeface="Calibri Light"/>
              </a:rPr>
              <a:t>Introduction</a:t>
            </a:r>
            <a:r>
              <a:rPr lang="en-US" b="1" dirty="0">
                <a:ea typeface="Calibri Light"/>
                <a:cs typeface="Calibri Light"/>
              </a:rPr>
              <a:t> </a:t>
            </a:r>
            <a:endParaRPr lang="en-US" b="1" dirty="0"/>
          </a:p>
        </p:txBody>
      </p:sp>
      <p:sp>
        <p:nvSpPr>
          <p:cNvPr id="3" name="Content Placeholder 2">
            <a:extLst>
              <a:ext uri="{FF2B5EF4-FFF2-40B4-BE49-F238E27FC236}">
                <a16:creationId xmlns:a16="http://schemas.microsoft.com/office/drawing/2014/main" id="{B27DC2D3-C213-AB12-9076-41DC4E242C7B}"/>
              </a:ext>
            </a:extLst>
          </p:cNvPr>
          <p:cNvSpPr>
            <a:spLocks noGrp="1"/>
          </p:cNvSpPr>
          <p:nvPr>
            <p:ph idx="1"/>
          </p:nvPr>
        </p:nvSpPr>
        <p:spPr>
          <a:xfrm>
            <a:off x="612112" y="1499054"/>
            <a:ext cx="10515600" cy="4351338"/>
          </a:xfrm>
        </p:spPr>
        <p:txBody>
          <a:bodyPr vert="horz" lIns="91440" tIns="45720" rIns="91440" bIns="45720" rtlCol="0" anchor="t">
            <a:noAutofit/>
          </a:bodyPr>
          <a:lstStyle/>
          <a:p>
            <a:endParaRPr lang="en-GB" sz="2400" dirty="0">
              <a:latin typeface="Times New Roman"/>
              <a:ea typeface="Calibri" panose="020F0502020204030204"/>
              <a:cs typeface="Times New Roman"/>
            </a:endParaRPr>
          </a:p>
          <a:p>
            <a:endParaRPr lang="en-US" dirty="0">
              <a:ea typeface="Calibri"/>
              <a:cs typeface="Calibri"/>
            </a:endParaRPr>
          </a:p>
        </p:txBody>
      </p:sp>
      <p:sp>
        <p:nvSpPr>
          <p:cNvPr id="5" name="TextBox 4">
            <a:extLst>
              <a:ext uri="{FF2B5EF4-FFF2-40B4-BE49-F238E27FC236}">
                <a16:creationId xmlns:a16="http://schemas.microsoft.com/office/drawing/2014/main" id="{BCEF461E-E6CB-F10F-D312-7EE6610F6A6C}"/>
              </a:ext>
            </a:extLst>
          </p:cNvPr>
          <p:cNvSpPr txBox="1"/>
          <p:nvPr/>
        </p:nvSpPr>
        <p:spPr>
          <a:xfrm>
            <a:off x="791307" y="1771021"/>
            <a:ext cx="10776857" cy="38912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200000"/>
              </a:lnSpc>
            </a:pPr>
            <a:r>
              <a:rPr lang="en-GB" i="1" dirty="0">
                <a:latin typeface="Times New Roman"/>
              </a:rPr>
              <a:t> The Catcher in the Rye, </a:t>
            </a:r>
            <a:r>
              <a:rPr lang="en-GB" dirty="0">
                <a:latin typeface="Times New Roman"/>
              </a:rPr>
              <a:t>by J.D. Salinger, follows Holden Caulfield who refers to the title in obvious and unexpected ways. Holden’s idea of the rye field as a symbol of preserving innocence and youth from change is demonstrated through his adoration of the young boy singing on the street, and his answer to a question from Phoebe Caulfield. The most constant theme demonstrated throughout the novel is Holden’s unease with change and dislike of the “phoniness” that comes along with it, often shown through mentions of “The Catcher” or a rye field. A pivotal piece of Holden’s personality is shown through his feelings toward the line “if a body catch a body </a:t>
            </a:r>
            <a:r>
              <a:rPr lang="en-GB" err="1">
                <a:latin typeface="Times New Roman"/>
              </a:rPr>
              <a:t>comin</a:t>
            </a:r>
            <a:r>
              <a:rPr lang="en-GB" dirty="0">
                <a:latin typeface="Times New Roman"/>
              </a:rPr>
              <a:t>’ through the rye field” (173), making it important enough to become the title.</a:t>
            </a:r>
            <a:endParaRPr lang="en-US" dirty="0">
              <a:ea typeface="Calibri" panose="020F0502020204030204"/>
              <a:cs typeface="Calibri" panose="020F0502020204030204"/>
            </a:endParaRPr>
          </a:p>
        </p:txBody>
      </p:sp>
    </p:spTree>
    <p:extLst>
      <p:ext uri="{BB962C8B-B14F-4D97-AF65-F5344CB8AC3E}">
        <p14:creationId xmlns:p14="http://schemas.microsoft.com/office/powerpoint/2010/main" val="1312911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87A7F-DFCF-0262-BB08-CD137B20DDA5}"/>
              </a:ext>
            </a:extLst>
          </p:cNvPr>
          <p:cNvSpPr>
            <a:spLocks noGrp="1"/>
          </p:cNvSpPr>
          <p:nvPr>
            <p:ph type="title"/>
          </p:nvPr>
        </p:nvSpPr>
        <p:spPr>
          <a:xfrm>
            <a:off x="742950" y="206375"/>
            <a:ext cx="10515600" cy="1325563"/>
          </a:xfrm>
        </p:spPr>
        <p:txBody>
          <a:bodyPr>
            <a:normAutofit/>
          </a:bodyPr>
          <a:lstStyle/>
          <a:p>
            <a:r>
              <a:rPr lang="en-US" sz="3600" b="1" dirty="0">
                <a:latin typeface="Copperplate Gothic Light"/>
                <a:ea typeface="Calibri Light"/>
                <a:cs typeface="Calibri Light"/>
              </a:rPr>
              <a:t>The Singing Little Boy</a:t>
            </a:r>
            <a:endParaRPr lang="en-US" sz="3600" b="1" dirty="0">
              <a:latin typeface="Copperplate Gothic Light"/>
            </a:endParaRPr>
          </a:p>
        </p:txBody>
      </p:sp>
      <p:sp>
        <p:nvSpPr>
          <p:cNvPr id="3" name="Content Placeholder 2">
            <a:extLst>
              <a:ext uri="{FF2B5EF4-FFF2-40B4-BE49-F238E27FC236}">
                <a16:creationId xmlns:a16="http://schemas.microsoft.com/office/drawing/2014/main" id="{F2CE2591-779F-90E5-D9DF-C22964C63175}"/>
              </a:ext>
            </a:extLst>
          </p:cNvPr>
          <p:cNvSpPr>
            <a:spLocks noGrp="1"/>
          </p:cNvSpPr>
          <p:nvPr>
            <p:ph idx="1"/>
          </p:nvPr>
        </p:nvSpPr>
        <p:spPr>
          <a:xfrm>
            <a:off x="467783" y="1243542"/>
            <a:ext cx="11055350" cy="4774671"/>
          </a:xfrm>
        </p:spPr>
        <p:txBody>
          <a:bodyPr vert="horz" lIns="91440" tIns="45720" rIns="91440" bIns="45720" rtlCol="0" anchor="t">
            <a:noAutofit/>
          </a:bodyPr>
          <a:lstStyle/>
          <a:p>
            <a:pPr>
              <a:lnSpc>
                <a:spcPct val="200000"/>
              </a:lnSpc>
              <a:buNone/>
            </a:pPr>
            <a:r>
              <a:rPr lang="en-US" sz="1800" dirty="0">
                <a:latin typeface="Times New Roman"/>
                <a:ea typeface="+mn-lt"/>
                <a:cs typeface="Times New Roman"/>
              </a:rPr>
              <a:t>  In chapter sixteen, Holden sees a little boy walking on the street next to the curb whilst singing “if a body catch a body coming through the rye”. Holden's desire to protect youth and innocence from the “phony” adult world is materialized when he sees the little boy. Completely ignored by his parents, Holden sees himself as a “protector” and the little boy as the “innocence” he seeks to protect. Holden believes he could save the little boy shall he end up in traffic, or “catch a body coming through the rye”. Which he perceives as a literal rye field at the edge of a cliff where he would catch children before they fall. A metaphor for his desire to protect children from the phoniness and hypocrisies of the adult world. Holden notes that seeing the little boy made him feel better “It made me feel not so depressed anymore.” Salinger 115 Seeing the little boy sing without a care in the world if someone saw him, also makes Holden envy him. He feels alienated when he is himself, so he hides himself from everyone except Phoebe.</a:t>
            </a:r>
            <a:endParaRPr lang="en-US" sz="1800" dirty="0">
              <a:latin typeface="Times New Roman"/>
              <a:ea typeface="Calibri" panose="020F0502020204030204"/>
              <a:cs typeface="Times New Roman"/>
            </a:endParaRPr>
          </a:p>
          <a:p>
            <a:pPr marL="0" indent="0">
              <a:buNone/>
            </a:pPr>
            <a:endParaRPr lang="en-US">
              <a:ea typeface="Calibri" panose="020F0502020204030204"/>
              <a:cs typeface="Calibri" panose="020F0502020204030204"/>
            </a:endParaRPr>
          </a:p>
        </p:txBody>
      </p:sp>
    </p:spTree>
    <p:extLst>
      <p:ext uri="{BB962C8B-B14F-4D97-AF65-F5344CB8AC3E}">
        <p14:creationId xmlns:p14="http://schemas.microsoft.com/office/powerpoint/2010/main" val="945309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FF7FC-9CC5-F30C-6CD6-FA3ACB0320CF}"/>
              </a:ext>
            </a:extLst>
          </p:cNvPr>
          <p:cNvSpPr>
            <a:spLocks noGrp="1"/>
          </p:cNvSpPr>
          <p:nvPr>
            <p:ph type="title"/>
          </p:nvPr>
        </p:nvSpPr>
        <p:spPr>
          <a:xfrm>
            <a:off x="838200" y="259292"/>
            <a:ext cx="10515600" cy="1325563"/>
          </a:xfrm>
        </p:spPr>
        <p:txBody>
          <a:bodyPr>
            <a:normAutofit/>
          </a:bodyPr>
          <a:lstStyle/>
          <a:p>
            <a:r>
              <a:rPr lang="en-US" sz="3600" b="1" dirty="0">
                <a:latin typeface="Copperplate Gothic Light"/>
                <a:ea typeface="Calibri Light"/>
                <a:cs typeface="Calibri Light"/>
              </a:rPr>
              <a:t>Phoebe</a:t>
            </a:r>
            <a:endParaRPr lang="en-US" sz="3600" dirty="0">
              <a:latin typeface="Copperplate Gothic Light"/>
              <a:ea typeface="Calibri Light" panose="020F0302020204030204"/>
              <a:cs typeface="Calibri Light" panose="020F0302020204030204"/>
            </a:endParaRPr>
          </a:p>
        </p:txBody>
      </p:sp>
      <p:sp>
        <p:nvSpPr>
          <p:cNvPr id="3" name="Content Placeholder 2">
            <a:extLst>
              <a:ext uri="{FF2B5EF4-FFF2-40B4-BE49-F238E27FC236}">
                <a16:creationId xmlns:a16="http://schemas.microsoft.com/office/drawing/2014/main" id="{F17AF59D-16B6-96B4-6CBE-CF1F3648734D}"/>
              </a:ext>
            </a:extLst>
          </p:cNvPr>
          <p:cNvSpPr>
            <a:spLocks noGrp="1"/>
          </p:cNvSpPr>
          <p:nvPr>
            <p:ph idx="1"/>
          </p:nvPr>
        </p:nvSpPr>
        <p:spPr>
          <a:xfrm>
            <a:off x="838200" y="1122241"/>
            <a:ext cx="10515600" cy="5484060"/>
          </a:xfrm>
        </p:spPr>
        <p:txBody>
          <a:bodyPr vert="horz" lIns="91440" tIns="45720" rIns="91440" bIns="45720" rtlCol="0" anchor="t">
            <a:normAutofit fontScale="92500"/>
          </a:bodyPr>
          <a:lstStyle/>
          <a:p>
            <a:pPr marL="0" indent="0">
              <a:lnSpc>
                <a:spcPct val="200000"/>
              </a:lnSpc>
              <a:buNone/>
            </a:pPr>
            <a:r>
              <a:rPr lang="en-GB" sz="1800" dirty="0">
                <a:latin typeface="Times New Roman"/>
                <a:cs typeface="Times New Roman"/>
              </a:rPr>
              <a:t> When Phoebe asks Holden what he wants to be one day, his answer is “I’d just be the catcher in the rye and all.” (173) Holden describes how he envisions a scene from the poem “Comin’ Thro’ the Rye” by Robert Burns, but his description is far from the one the author saw. In Holden’s version, he stops the children playing in a rye field from falling over the cliff which is an expression of his desire to keep himself and others young. Throughout the novel, Holden shows that he has difficulty with things changing and people growing up, like his sister Phoebe—especially when he thinks “you ought to be able to stick them in one of those big glass cages.” (122) Holden’s error in memory of the poem leads to connecting his idea that he can stop things from changing and stop people from growing up to become phoney to this poem. Phoebe corrects him by reminding him of the real lines of the poem, which, in a way, is like her continuing to grow up and mature right in front of his eyes to remind him that time continues to go on and that he cannot keep everything the same, as much as he would like to. </a:t>
            </a:r>
            <a:endParaRPr lang="en-US" sz="1800" dirty="0">
              <a:ea typeface="Calibri" panose="020F0502020204030204"/>
              <a:cs typeface="Calibri" panose="020F0502020204030204"/>
            </a:endParaRPr>
          </a:p>
        </p:txBody>
      </p:sp>
    </p:spTree>
    <p:extLst>
      <p:ext uri="{BB962C8B-B14F-4D97-AF65-F5344CB8AC3E}">
        <p14:creationId xmlns:p14="http://schemas.microsoft.com/office/powerpoint/2010/main" val="4103659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794B2-6D07-58D9-4C6D-CF8DE9B5435F}"/>
              </a:ext>
            </a:extLst>
          </p:cNvPr>
          <p:cNvSpPr>
            <a:spLocks noGrp="1"/>
          </p:cNvSpPr>
          <p:nvPr>
            <p:ph type="title"/>
          </p:nvPr>
        </p:nvSpPr>
        <p:spPr/>
        <p:txBody>
          <a:bodyPr>
            <a:normAutofit/>
          </a:bodyPr>
          <a:lstStyle/>
          <a:p>
            <a:r>
              <a:rPr lang="en-US" sz="4000" b="1" dirty="0">
                <a:latin typeface="Copperplate Gothic Light"/>
                <a:ea typeface="Calibri Light"/>
                <a:cs typeface="Calibri Light"/>
              </a:rPr>
              <a:t>Conclusion</a:t>
            </a:r>
            <a:endParaRPr lang="en-US" sz="4000" dirty="0">
              <a:latin typeface="Copperplate Gothic Light"/>
              <a:ea typeface="Calibri Light" panose="020F0302020204030204"/>
              <a:cs typeface="Calibri Light" panose="020F0302020204030204"/>
            </a:endParaRPr>
          </a:p>
        </p:txBody>
      </p:sp>
      <p:sp>
        <p:nvSpPr>
          <p:cNvPr id="3" name="Content Placeholder 2">
            <a:extLst>
              <a:ext uri="{FF2B5EF4-FFF2-40B4-BE49-F238E27FC236}">
                <a16:creationId xmlns:a16="http://schemas.microsoft.com/office/drawing/2014/main" id="{36FDEB56-620C-07A1-5A87-52BB69A4D4CA}"/>
              </a:ext>
            </a:extLst>
          </p:cNvPr>
          <p:cNvSpPr>
            <a:spLocks noGrp="1"/>
          </p:cNvSpPr>
          <p:nvPr>
            <p:ph idx="1"/>
          </p:nvPr>
        </p:nvSpPr>
        <p:spPr>
          <a:xfrm>
            <a:off x="621055" y="1831601"/>
            <a:ext cx="10843683" cy="4351338"/>
          </a:xfrm>
        </p:spPr>
        <p:txBody>
          <a:bodyPr vert="horz" lIns="91440" tIns="45720" rIns="91440" bIns="45720" rtlCol="0" anchor="t">
            <a:noAutofit/>
          </a:bodyPr>
          <a:lstStyle/>
          <a:p>
            <a:pPr>
              <a:lnSpc>
                <a:spcPct val="200000"/>
              </a:lnSpc>
              <a:buNone/>
            </a:pPr>
            <a:r>
              <a:rPr lang="en-US" sz="1800" dirty="0">
                <a:latin typeface="Times New Roman"/>
                <a:ea typeface="+mn-lt"/>
                <a:cs typeface="Times New Roman"/>
              </a:rPr>
              <a:t>  Holden Caulfield's desire to be “The Catcher in the Rye” is based on a skewed perception of the world, and his misinterpretation of the lyrics “if a body catch a body”, which Phoebe corrects as “if a body</a:t>
            </a:r>
            <a:r>
              <a:rPr lang="en-US" sz="1800" i="1" dirty="0">
                <a:latin typeface="Times New Roman"/>
                <a:ea typeface="+mn-lt"/>
                <a:cs typeface="Times New Roman"/>
              </a:rPr>
              <a:t> meet</a:t>
            </a:r>
            <a:r>
              <a:rPr lang="en-US" sz="1800" dirty="0">
                <a:latin typeface="Times New Roman"/>
                <a:ea typeface="+mn-lt"/>
                <a:cs typeface="Times New Roman"/>
              </a:rPr>
              <a:t> a body” from a Robert Burns poem “Comin thro’ the Rye”. The significance of this and the reason for the title being what it is, is that all of Holden’s qualms about the world and desire to protect from them, were based on, and being held together by a single misheard lyric. </a:t>
            </a:r>
            <a:endParaRPr lang="en-US" sz="1800" dirty="0">
              <a:latin typeface="Times New Roman"/>
              <a:ea typeface="Calibri" panose="020F0502020204030204"/>
              <a:cs typeface="Times New Roman"/>
            </a:endParaRPr>
          </a:p>
          <a:p>
            <a:pPr marL="0" indent="0">
              <a:buNone/>
            </a:pPr>
            <a:endParaRPr lang="en-US">
              <a:ea typeface="Calibri" panose="020F0502020204030204"/>
              <a:cs typeface="Calibri" panose="020F0502020204030204"/>
            </a:endParaRPr>
          </a:p>
        </p:txBody>
      </p:sp>
    </p:spTree>
    <p:extLst>
      <p:ext uri="{BB962C8B-B14F-4D97-AF65-F5344CB8AC3E}">
        <p14:creationId xmlns:p14="http://schemas.microsoft.com/office/powerpoint/2010/main" val="3049958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F9261-18C0-D563-303A-20D7E2F8B8F2}"/>
              </a:ext>
            </a:extLst>
          </p:cNvPr>
          <p:cNvSpPr>
            <a:spLocks noGrp="1"/>
          </p:cNvSpPr>
          <p:nvPr>
            <p:ph type="title"/>
          </p:nvPr>
        </p:nvSpPr>
        <p:spPr/>
        <p:txBody>
          <a:bodyPr>
            <a:normAutofit/>
          </a:bodyPr>
          <a:lstStyle/>
          <a:p>
            <a:r>
              <a:rPr lang="en-US" sz="4000" b="1" dirty="0">
                <a:latin typeface="Copperplate Gothic Light"/>
                <a:ea typeface="Calibri Light"/>
                <a:cs typeface="Calibri Light"/>
              </a:rPr>
              <a:t>Works Cited</a:t>
            </a:r>
            <a:endParaRPr lang="en-US" sz="4000" dirty="0">
              <a:latin typeface="Copperplate Gothic Light"/>
              <a:ea typeface="Calibri Light" panose="020F0302020204030204"/>
              <a:cs typeface="Calibri Light" panose="020F0302020204030204"/>
            </a:endParaRPr>
          </a:p>
        </p:txBody>
      </p:sp>
      <p:sp>
        <p:nvSpPr>
          <p:cNvPr id="3" name="Content Placeholder 2">
            <a:extLst>
              <a:ext uri="{FF2B5EF4-FFF2-40B4-BE49-F238E27FC236}">
                <a16:creationId xmlns:a16="http://schemas.microsoft.com/office/drawing/2014/main" id="{A5F2A05B-0990-EC40-23E9-EABC834329BF}"/>
              </a:ext>
            </a:extLst>
          </p:cNvPr>
          <p:cNvSpPr>
            <a:spLocks noGrp="1"/>
          </p:cNvSpPr>
          <p:nvPr>
            <p:ph idx="1"/>
          </p:nvPr>
        </p:nvSpPr>
        <p:spPr/>
        <p:txBody>
          <a:bodyPr vert="horz" lIns="91440" tIns="45720" rIns="91440" bIns="45720" rtlCol="0" anchor="t">
            <a:normAutofit/>
          </a:bodyPr>
          <a:lstStyle/>
          <a:p>
            <a:pPr marL="457200" indent="-457200"/>
            <a:r>
              <a:rPr lang="en-US">
                <a:latin typeface="Times New Roman" panose="02020603050405020304" pitchFamily="18" charset="0"/>
                <a:ea typeface="Calibri"/>
                <a:cs typeface="Times New Roman" panose="02020603050405020304" pitchFamily="18" charset="0"/>
              </a:rPr>
              <a:t>Salinger, JD. The Catcher in the Rye. Boston: Little, Brown and Company, Limited, 1951. Print.</a:t>
            </a:r>
            <a:endParaRPr lang="en-US">
              <a:latin typeface="Times New Roman" panose="02020603050405020304" pitchFamily="18" charset="0"/>
              <a:cs typeface="Times New Roman" panose="02020603050405020304" pitchFamily="18" charset="0"/>
            </a:endParaRPr>
          </a:p>
          <a:p>
            <a:pPr marL="457200" indent="-457200"/>
            <a:r>
              <a:rPr lang="en-US">
                <a:latin typeface="Times New Roman" panose="02020603050405020304" pitchFamily="18" charset="0"/>
                <a:ea typeface="Calibri"/>
                <a:cs typeface="Times New Roman" panose="02020603050405020304" pitchFamily="18" charset="0"/>
              </a:rPr>
              <a:t>Spark notes. Copyright © 2024 </a:t>
            </a:r>
            <a:r>
              <a:rPr lang="en-US" err="1">
                <a:latin typeface="Times New Roman" panose="02020603050405020304" pitchFamily="18" charset="0"/>
                <a:ea typeface="Calibri"/>
                <a:cs typeface="Times New Roman" panose="02020603050405020304" pitchFamily="18" charset="0"/>
              </a:rPr>
              <a:t>SparkNotes</a:t>
            </a:r>
            <a:r>
              <a:rPr lang="en-US">
                <a:latin typeface="Times New Roman" panose="02020603050405020304" pitchFamily="18" charset="0"/>
                <a:ea typeface="Calibri"/>
                <a:cs typeface="Times New Roman" panose="02020603050405020304" pitchFamily="18" charset="0"/>
              </a:rPr>
              <a:t> LLC, Web.</a:t>
            </a:r>
            <a:endParaRPr lang="en-US">
              <a:latin typeface="Times New Roman" panose="02020603050405020304" pitchFamily="18" charset="0"/>
              <a:cs typeface="Times New Roman" panose="02020603050405020304" pitchFamily="18" charset="0"/>
            </a:endParaRPr>
          </a:p>
          <a:p>
            <a:pPr marL="457200" indent="-457200"/>
            <a:r>
              <a:rPr lang="en-US" err="1">
                <a:latin typeface="Times New Roman" panose="02020603050405020304" pitchFamily="18" charset="0"/>
                <a:ea typeface="Calibri"/>
                <a:cs typeface="Times New Roman" panose="02020603050405020304" pitchFamily="18" charset="0"/>
              </a:rPr>
              <a:t>Quora</a:t>
            </a:r>
            <a:r>
              <a:rPr lang="en-US">
                <a:latin typeface="Times New Roman" panose="02020603050405020304" pitchFamily="18" charset="0"/>
                <a:ea typeface="Calibri"/>
                <a:cs typeface="Times New Roman" panose="02020603050405020304" pitchFamily="18" charset="0"/>
              </a:rPr>
              <a:t>. © </a:t>
            </a:r>
            <a:r>
              <a:rPr lang="en-US" err="1">
                <a:latin typeface="Times New Roman" panose="02020603050405020304" pitchFamily="18" charset="0"/>
                <a:ea typeface="Calibri"/>
                <a:cs typeface="Times New Roman" panose="02020603050405020304" pitchFamily="18" charset="0"/>
              </a:rPr>
              <a:t>Quora</a:t>
            </a:r>
            <a:r>
              <a:rPr lang="en-US">
                <a:latin typeface="Times New Roman" panose="02020603050405020304" pitchFamily="18" charset="0"/>
                <a:ea typeface="Calibri"/>
                <a:cs typeface="Times New Roman" panose="02020603050405020304" pitchFamily="18" charset="0"/>
              </a:rPr>
              <a:t>, Inc. 2024, Web.</a:t>
            </a:r>
          </a:p>
          <a:p>
            <a:pPr marL="0" indent="0">
              <a:buNone/>
            </a:pPr>
            <a:endParaRPr lang="en-US">
              <a:ea typeface="Calibri"/>
              <a:cs typeface="Calibri"/>
            </a:endParaRPr>
          </a:p>
          <a:p>
            <a:pPr marL="0" indent="0">
              <a:buNone/>
            </a:pPr>
            <a:endParaRPr lang="en-US">
              <a:ea typeface="Calibri"/>
              <a:cs typeface="Calibri"/>
            </a:endParaRPr>
          </a:p>
          <a:p>
            <a:pPr marL="0" indent="0">
              <a:buNone/>
            </a:pPr>
            <a:endParaRPr lang="en-US">
              <a:ea typeface="Calibri"/>
              <a:cs typeface="Calibri"/>
            </a:endParaRPr>
          </a:p>
          <a:p>
            <a:pPr marL="0" indent="0">
              <a:buNone/>
            </a:pPr>
            <a:endParaRPr lang="en-US">
              <a:ea typeface="Calibri"/>
              <a:cs typeface="Calibri"/>
            </a:endParaRPr>
          </a:p>
        </p:txBody>
      </p:sp>
    </p:spTree>
    <p:extLst>
      <p:ext uri="{BB962C8B-B14F-4D97-AF65-F5344CB8AC3E}">
        <p14:creationId xmlns:p14="http://schemas.microsoft.com/office/powerpoint/2010/main" val="35958082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766</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Copperplate Gothic Light</vt:lpstr>
      <vt:lpstr>Times New Roman</vt:lpstr>
      <vt:lpstr>office theme</vt:lpstr>
      <vt:lpstr>The Catcher in the Rye </vt:lpstr>
      <vt:lpstr>Introduction </vt:lpstr>
      <vt:lpstr>The Singing Little Boy</vt:lpstr>
      <vt:lpstr>Phoebe</vt:lpstr>
      <vt:lpstr>Conclusion</vt:lpstr>
      <vt:lpstr>Works Cited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Emily Rhodes</cp:lastModifiedBy>
  <cp:revision>119</cp:revision>
  <dcterms:created xsi:type="dcterms:W3CDTF">2024-01-13T19:54:32Z</dcterms:created>
  <dcterms:modified xsi:type="dcterms:W3CDTF">2024-01-20T04:21:15Z</dcterms:modified>
</cp:coreProperties>
</file>