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4" r:id="rId8"/>
    <p:sldId id="261" r:id="rId9"/>
    <p:sldId id="260"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CBFD-53B1-9447-90A3-1808857FB0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303AEC-5631-A94F-8A2D-6EBFCE173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01EF3-0DB8-844C-A8FC-BAA08216CBD7}"/>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13364099-78D4-E44C-B15F-5AA32AA7D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28A9D-E51A-D641-A3DF-E5306F9E8DF5}"/>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386029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6D78-84FF-9446-A692-E59CCFDCD9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D1ACF-FC06-8240-8482-1D1729A59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A0120-B0D3-A24F-9B9D-E59BBD6A5079}"/>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2977E77B-B45B-3046-8115-44B828CB0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784A4-1056-0846-AAAC-4F0A1E5A8131}"/>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36243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AC031-966C-0840-9D73-D6A670D72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626EA-1FFD-B54F-80FE-EC8F7EB8DE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DCA89-BC31-584C-B8BF-3EBB6B2688CF}"/>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1ED0C955-E792-114E-A2DD-7DB43CFBD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96B9C-19F8-AF40-9BDE-367F683A7822}"/>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317766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8A1E-3E26-C849-8F4E-F33EDE6E1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318FD-0EAA-1A4B-BBC7-C0E48E311E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2B006-95AC-D641-859E-30FE28FC54AC}"/>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284F94D5-B709-3F4B-9EF9-740B2D761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68A1F-FF51-0545-B22B-4EA0C24CA91C}"/>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168111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111B-4EC1-A244-869E-50D0DE5527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F573E5-5A4B-F049-93B3-54397D853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B0E541-F1B6-6847-98E1-0ED4614CD388}"/>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FB2AA1E3-0CEC-E448-9EC3-9B08D0613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B9494-6AC6-CA44-AE29-9DDC01BD7E48}"/>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49046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8DDA-A5C4-B845-8DC6-2E844B863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168E3-2A7A-1B4A-946C-044C89E961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1695BF-FB15-1440-8014-137FF6667D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2C77E-E1C0-DC49-AA3D-9B8E9744CE0C}"/>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6" name="Footer Placeholder 5">
            <a:extLst>
              <a:ext uri="{FF2B5EF4-FFF2-40B4-BE49-F238E27FC236}">
                <a16:creationId xmlns:a16="http://schemas.microsoft.com/office/drawing/2014/main" id="{B4A58ED0-0433-884C-8CA1-91090AC677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7C0F-ED49-6349-B7E4-49F9A903147C}"/>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317690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CF17-6256-F646-AA06-98C173D84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2E1E25-B1B0-884C-8D4B-F3B41AFAB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65BD83-5550-3741-94A3-3F22732ED9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BAC110-B87E-1440-8086-A08FFAC321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BF1E9D-4F54-3D4B-AECB-D5503089FC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7B463-49E4-1444-9EB5-670AAA2C6A86}"/>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8" name="Footer Placeholder 7">
            <a:extLst>
              <a:ext uri="{FF2B5EF4-FFF2-40B4-BE49-F238E27FC236}">
                <a16:creationId xmlns:a16="http://schemas.microsoft.com/office/drawing/2014/main" id="{C1F99948-19E0-5042-9F42-E2C152B71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6BCAB-CB74-A04A-BF4E-E18CFBB820D9}"/>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129632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46C5-CC58-5D4C-A7D2-50C02ABEC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BAFF57-692C-5B43-BC11-1239AEF1F1A7}"/>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4" name="Footer Placeholder 3">
            <a:extLst>
              <a:ext uri="{FF2B5EF4-FFF2-40B4-BE49-F238E27FC236}">
                <a16:creationId xmlns:a16="http://schemas.microsoft.com/office/drawing/2014/main" id="{48C803B5-0389-BA45-B03B-40C54196DB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AD093A-DAEE-8346-A1CF-2FD7C44DFBD1}"/>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65015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33CF1-6BEA-7448-ADBA-D784119583E6}"/>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3" name="Footer Placeholder 2">
            <a:extLst>
              <a:ext uri="{FF2B5EF4-FFF2-40B4-BE49-F238E27FC236}">
                <a16:creationId xmlns:a16="http://schemas.microsoft.com/office/drawing/2014/main" id="{34B8D5A8-7ED9-8146-9CF2-A11817C79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10F099-90C9-6C48-8474-0063B7DD40F9}"/>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285171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9644-1F30-7441-A084-EB29BD835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4846B-6B6E-AD45-923B-D194E9DFF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771810-D15A-8B43-A800-AE3876D41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195476-DCB2-AB4C-97B4-10CEF76F12BA}"/>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6" name="Footer Placeholder 5">
            <a:extLst>
              <a:ext uri="{FF2B5EF4-FFF2-40B4-BE49-F238E27FC236}">
                <a16:creationId xmlns:a16="http://schemas.microsoft.com/office/drawing/2014/main" id="{E9A0B1C7-706E-454C-91C4-CDA185FFF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9969A-2488-154E-97F6-F3C669F15F6D}"/>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3576454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B790-5DCB-6440-B793-E530C3C98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F6688E-0B73-DA44-9DCA-F2B5CF8B5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75D4AA-7F17-6C46-95A9-D0370E472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79B1F-274C-FA4D-844D-1878F21D7EF6}"/>
              </a:ext>
            </a:extLst>
          </p:cNvPr>
          <p:cNvSpPr>
            <a:spLocks noGrp="1"/>
          </p:cNvSpPr>
          <p:nvPr>
            <p:ph type="dt" sz="half" idx="10"/>
          </p:nvPr>
        </p:nvSpPr>
        <p:spPr/>
        <p:txBody>
          <a:bodyPr/>
          <a:lstStyle/>
          <a:p>
            <a:fld id="{DFE1A522-DB57-884C-B52B-4666792BE038}" type="datetimeFigureOut">
              <a:rPr lang="en-US" smtClean="0"/>
              <a:t>11/5/17</a:t>
            </a:fld>
            <a:endParaRPr lang="en-US"/>
          </a:p>
        </p:txBody>
      </p:sp>
      <p:sp>
        <p:nvSpPr>
          <p:cNvPr id="6" name="Footer Placeholder 5">
            <a:extLst>
              <a:ext uri="{FF2B5EF4-FFF2-40B4-BE49-F238E27FC236}">
                <a16:creationId xmlns:a16="http://schemas.microsoft.com/office/drawing/2014/main" id="{62C076E9-0A7F-3841-9F21-27E4CAF21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B06F7-D56E-F349-AFF9-7FB095F01399}"/>
              </a:ext>
            </a:extLst>
          </p:cNvPr>
          <p:cNvSpPr>
            <a:spLocks noGrp="1"/>
          </p:cNvSpPr>
          <p:nvPr>
            <p:ph type="sldNum" sz="quarter" idx="12"/>
          </p:nvPr>
        </p:nvSpPr>
        <p:spPr/>
        <p:txBody>
          <a:bodyPr/>
          <a:lstStyle/>
          <a:p>
            <a:fld id="{4CEEE3BF-CECA-E848-BE85-E399A41E7125}" type="slidenum">
              <a:rPr lang="en-US" smtClean="0"/>
              <a:t>‹#›</a:t>
            </a:fld>
            <a:endParaRPr lang="en-US"/>
          </a:p>
        </p:txBody>
      </p:sp>
    </p:spTree>
    <p:extLst>
      <p:ext uri="{BB962C8B-B14F-4D97-AF65-F5344CB8AC3E}">
        <p14:creationId xmlns:p14="http://schemas.microsoft.com/office/powerpoint/2010/main" val="204847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A5A33-CF90-A744-AB51-3C7B66C5A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1F416-CBC0-1243-9C70-03CE20055B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09EFD-B5DE-B94F-AB55-CE44EC1D6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1A522-DB57-884C-B52B-4666792BE038}" type="datetimeFigureOut">
              <a:rPr lang="en-US" smtClean="0"/>
              <a:t>11/5/17</a:t>
            </a:fld>
            <a:endParaRPr lang="en-US"/>
          </a:p>
        </p:txBody>
      </p:sp>
      <p:sp>
        <p:nvSpPr>
          <p:cNvPr id="5" name="Footer Placeholder 4">
            <a:extLst>
              <a:ext uri="{FF2B5EF4-FFF2-40B4-BE49-F238E27FC236}">
                <a16:creationId xmlns:a16="http://schemas.microsoft.com/office/drawing/2014/main" id="{15D10393-8B3B-2C45-95BF-66B2DB904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7E283A-1D41-AB47-874C-9B2CD1475B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EE3BF-CECA-E848-BE85-E399A41E7125}" type="slidenum">
              <a:rPr lang="en-US" smtClean="0"/>
              <a:t>‹#›</a:t>
            </a:fld>
            <a:endParaRPr lang="en-US"/>
          </a:p>
        </p:txBody>
      </p:sp>
    </p:spTree>
    <p:extLst>
      <p:ext uri="{BB962C8B-B14F-4D97-AF65-F5344CB8AC3E}">
        <p14:creationId xmlns:p14="http://schemas.microsoft.com/office/powerpoint/2010/main" val="1397881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93A6-EDC5-814C-AE8A-C387CD71410A}"/>
              </a:ext>
            </a:extLst>
          </p:cNvPr>
          <p:cNvSpPr>
            <a:spLocks noGrp="1"/>
          </p:cNvSpPr>
          <p:nvPr>
            <p:ph type="ctrTitle"/>
          </p:nvPr>
        </p:nvSpPr>
        <p:spPr/>
        <p:txBody>
          <a:bodyPr/>
          <a:lstStyle/>
          <a:p>
            <a:r>
              <a:rPr lang="en-CA" dirty="0"/>
              <a:t> New France</a:t>
            </a:r>
            <a:endParaRPr lang="en-US" dirty="0"/>
          </a:p>
        </p:txBody>
      </p:sp>
      <p:sp>
        <p:nvSpPr>
          <p:cNvPr id="3" name="Subtitle 2">
            <a:extLst>
              <a:ext uri="{FF2B5EF4-FFF2-40B4-BE49-F238E27FC236}">
                <a16:creationId xmlns:a16="http://schemas.microsoft.com/office/drawing/2014/main" id="{94AF902A-6DB6-BF4F-BCD6-19FC97CF9939}"/>
              </a:ext>
            </a:extLst>
          </p:cNvPr>
          <p:cNvSpPr>
            <a:spLocks noGrp="1"/>
          </p:cNvSpPr>
          <p:nvPr>
            <p:ph type="subTitle" idx="1"/>
          </p:nvPr>
        </p:nvSpPr>
        <p:spPr/>
        <p:txBody>
          <a:bodyPr>
            <a:normAutofit/>
          </a:bodyPr>
          <a:lstStyle/>
          <a:p>
            <a:r>
              <a:rPr lang="en-CA" sz="2900" dirty="0"/>
              <a:t>By Isabelle Ghioda</a:t>
            </a:r>
            <a:endParaRPr lang="en-US" sz="2900" dirty="0"/>
          </a:p>
        </p:txBody>
      </p:sp>
    </p:spTree>
    <p:extLst>
      <p:ext uri="{BB962C8B-B14F-4D97-AF65-F5344CB8AC3E}">
        <p14:creationId xmlns:p14="http://schemas.microsoft.com/office/powerpoint/2010/main" val="177966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2704-A0D4-934A-AC23-4E10A6866BFD}"/>
              </a:ext>
            </a:extLst>
          </p:cNvPr>
          <p:cNvSpPr>
            <a:spLocks noGrp="1"/>
          </p:cNvSpPr>
          <p:nvPr>
            <p:ph type="title"/>
          </p:nvPr>
        </p:nvSpPr>
        <p:spPr>
          <a:xfrm>
            <a:off x="322792" y="3843867"/>
            <a:ext cx="3932237" cy="1600200"/>
          </a:xfrm>
        </p:spPr>
        <p:txBody>
          <a:bodyPr>
            <a:normAutofit fontScale="90000"/>
          </a:bodyPr>
          <a:lstStyle/>
          <a:p>
            <a:r>
              <a:rPr lang="en-CA" dirty="0"/>
              <a:t>Rural New France operated using a seigneurial system. The seigneur, usually a man of nobility, owned land on which the habitants lived and worked. He also had responsibilities to the habitants.</a:t>
            </a:r>
            <a:endParaRPr lang="en-US" dirty="0"/>
          </a:p>
        </p:txBody>
      </p:sp>
      <p:pic>
        <p:nvPicPr>
          <p:cNvPr id="5" name="Picture 5">
            <a:extLst>
              <a:ext uri="{FF2B5EF4-FFF2-40B4-BE49-F238E27FC236}">
                <a16:creationId xmlns:a16="http://schemas.microsoft.com/office/drawing/2014/main" id="{DFC0DA82-C81E-DA48-98DD-C7E9422D125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255029" y="0"/>
            <a:ext cx="7936971" cy="6857999"/>
          </a:xfrm>
          <a:prstGeom prst="rect">
            <a:avLst/>
          </a:prstGeom>
        </p:spPr>
      </p:pic>
      <p:sp>
        <p:nvSpPr>
          <p:cNvPr id="4" name="Text Placeholder 3">
            <a:extLst>
              <a:ext uri="{FF2B5EF4-FFF2-40B4-BE49-F238E27FC236}">
                <a16:creationId xmlns:a16="http://schemas.microsoft.com/office/drawing/2014/main" id="{53905FAC-7DA1-E443-8DD2-6CA1A3D8860D}"/>
              </a:ext>
            </a:extLst>
          </p:cNvPr>
          <p:cNvSpPr>
            <a:spLocks noGrp="1"/>
          </p:cNvSpPr>
          <p:nvPr>
            <p:ph type="body" sz="half" idx="2"/>
          </p:nvPr>
        </p:nvSpPr>
        <p:spPr>
          <a:xfrm>
            <a:off x="5292" y="1197655"/>
            <a:ext cx="3932237" cy="4453164"/>
          </a:xfrm>
        </p:spPr>
        <p:txBody>
          <a:bodyPr/>
          <a:lstStyle/>
          <a:p>
            <a:endParaRPr lang="en-US" dirty="0"/>
          </a:p>
        </p:txBody>
      </p:sp>
      <p:pic>
        <p:nvPicPr>
          <p:cNvPr id="7" name="Picture 7">
            <a:extLst>
              <a:ext uri="{FF2B5EF4-FFF2-40B4-BE49-F238E27FC236}">
                <a16:creationId xmlns:a16="http://schemas.microsoft.com/office/drawing/2014/main" id="{6C38781E-F5B4-D04D-B5A8-4DE6E2CD7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3495675" y="-2282976"/>
            <a:ext cx="5200650" cy="574524"/>
          </a:xfrm>
          <a:prstGeom prst="rect">
            <a:avLst/>
          </a:prstGeom>
        </p:spPr>
      </p:pic>
    </p:spTree>
    <p:extLst>
      <p:ext uri="{BB962C8B-B14F-4D97-AF65-F5344CB8AC3E}">
        <p14:creationId xmlns:p14="http://schemas.microsoft.com/office/powerpoint/2010/main" val="92943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BFFC-C661-9F42-9AAB-DEC9FA26DC31}"/>
              </a:ext>
            </a:extLst>
          </p:cNvPr>
          <p:cNvSpPr>
            <a:spLocks noGrp="1"/>
          </p:cNvSpPr>
          <p:nvPr>
            <p:ph type="title"/>
          </p:nvPr>
        </p:nvSpPr>
        <p:spPr/>
        <p:txBody>
          <a:bodyPr/>
          <a:lstStyle/>
          <a:p>
            <a:r>
              <a:rPr lang="en-CA" dirty="0"/>
              <a:t>Seigneur Jobs</a:t>
            </a:r>
            <a:endParaRPr lang="en-US" dirty="0"/>
          </a:p>
        </p:txBody>
      </p:sp>
      <p:pic>
        <p:nvPicPr>
          <p:cNvPr id="5" name="Picture 5">
            <a:extLst>
              <a:ext uri="{FF2B5EF4-FFF2-40B4-BE49-F238E27FC236}">
                <a16:creationId xmlns:a16="http://schemas.microsoft.com/office/drawing/2014/main" id="{904FED78-651E-9B4A-870C-1DA20842348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429881" y="0"/>
            <a:ext cx="7762119" cy="6857999"/>
          </a:xfrm>
          <a:prstGeom prst="rect">
            <a:avLst/>
          </a:prstGeom>
        </p:spPr>
      </p:pic>
      <p:sp>
        <p:nvSpPr>
          <p:cNvPr id="4" name="Text Placeholder 3">
            <a:extLst>
              <a:ext uri="{FF2B5EF4-FFF2-40B4-BE49-F238E27FC236}">
                <a16:creationId xmlns:a16="http://schemas.microsoft.com/office/drawing/2014/main" id="{08A82025-8041-DD45-A91C-7F6A11F00FA0}"/>
              </a:ext>
            </a:extLst>
          </p:cNvPr>
          <p:cNvSpPr>
            <a:spLocks noGrp="1"/>
          </p:cNvSpPr>
          <p:nvPr>
            <p:ph type="body" sz="half" idx="2"/>
          </p:nvPr>
        </p:nvSpPr>
        <p:spPr/>
        <p:txBody>
          <a:bodyPr/>
          <a:lstStyle/>
          <a:p>
            <a:endParaRPr lang="en-CA" dirty="0"/>
          </a:p>
          <a:p>
            <a:r>
              <a:rPr lang="en-CA" sz="2500" dirty="0"/>
              <a:t>-build their own manors</a:t>
            </a:r>
          </a:p>
          <a:p>
            <a:r>
              <a:rPr lang="en-CA" sz="2500" dirty="0"/>
              <a:t>-resolve conflicts with the </a:t>
            </a:r>
            <a:r>
              <a:rPr lang="en-CA" sz="2500" dirty="0" err="1"/>
              <a:t>seignuerie</a:t>
            </a:r>
            <a:endParaRPr lang="en-CA" sz="2500" dirty="0"/>
          </a:p>
          <a:p>
            <a:pPr marL="285750" indent="-285750">
              <a:buFontTx/>
              <a:buChar char="-"/>
            </a:pPr>
            <a:r>
              <a:rPr lang="en-CA" sz="2500" dirty="0"/>
              <a:t>Defend the </a:t>
            </a:r>
            <a:r>
              <a:rPr lang="en-CA" sz="2500" dirty="0" err="1"/>
              <a:t>seignuerie</a:t>
            </a:r>
            <a:r>
              <a:rPr lang="en-CA" sz="2500" dirty="0"/>
              <a:t> from outside attack</a:t>
            </a:r>
          </a:p>
          <a:p>
            <a:pPr marL="285750" indent="-285750">
              <a:buFontTx/>
              <a:buChar char="-"/>
            </a:pPr>
            <a:r>
              <a:rPr lang="en-CA" sz="2500" dirty="0"/>
              <a:t>Build mills</a:t>
            </a:r>
          </a:p>
          <a:p>
            <a:pPr marL="285750" indent="-285750">
              <a:buFontTx/>
              <a:buChar char="-"/>
            </a:pPr>
            <a:r>
              <a:rPr lang="en-CA" sz="2500" dirty="0"/>
              <a:t>Attract settlers</a:t>
            </a:r>
            <a:r>
              <a:rPr lang="en-CA" dirty="0"/>
              <a:t> </a:t>
            </a:r>
          </a:p>
          <a:p>
            <a:endParaRPr lang="en-US" dirty="0"/>
          </a:p>
        </p:txBody>
      </p:sp>
    </p:spTree>
    <p:extLst>
      <p:ext uri="{BB962C8B-B14F-4D97-AF65-F5344CB8AC3E}">
        <p14:creationId xmlns:p14="http://schemas.microsoft.com/office/powerpoint/2010/main" val="249222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F19B-F75A-414C-9021-40F1B1DFCC5B}"/>
              </a:ext>
            </a:extLst>
          </p:cNvPr>
          <p:cNvSpPr>
            <a:spLocks noGrp="1"/>
          </p:cNvSpPr>
          <p:nvPr>
            <p:ph type="title"/>
          </p:nvPr>
        </p:nvSpPr>
        <p:spPr/>
        <p:txBody>
          <a:bodyPr/>
          <a:lstStyle/>
          <a:p>
            <a:r>
              <a:rPr lang="en-CA" dirty="0"/>
              <a:t>Habitants Job</a:t>
            </a:r>
            <a:endParaRPr lang="en-US" dirty="0"/>
          </a:p>
        </p:txBody>
      </p:sp>
      <p:pic>
        <p:nvPicPr>
          <p:cNvPr id="5" name="Picture 5">
            <a:extLst>
              <a:ext uri="{FF2B5EF4-FFF2-40B4-BE49-F238E27FC236}">
                <a16:creationId xmlns:a16="http://schemas.microsoft.com/office/drawing/2014/main" id="{2F6AC0C1-CE6A-6045-ACBE-264624E7576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5" y="0"/>
            <a:ext cx="7419975" cy="6857999"/>
          </a:xfrm>
          <a:prstGeom prst="rect">
            <a:avLst/>
          </a:prstGeom>
        </p:spPr>
      </p:pic>
      <p:sp>
        <p:nvSpPr>
          <p:cNvPr id="4" name="Text Placeholder 3">
            <a:extLst>
              <a:ext uri="{FF2B5EF4-FFF2-40B4-BE49-F238E27FC236}">
                <a16:creationId xmlns:a16="http://schemas.microsoft.com/office/drawing/2014/main" id="{1F8F6A17-4724-A244-A314-A82B7D54DE09}"/>
              </a:ext>
            </a:extLst>
          </p:cNvPr>
          <p:cNvSpPr>
            <a:spLocks noGrp="1"/>
          </p:cNvSpPr>
          <p:nvPr>
            <p:ph type="body" sz="half" idx="2"/>
          </p:nvPr>
        </p:nvSpPr>
        <p:spPr/>
        <p:txBody>
          <a:bodyPr/>
          <a:lstStyle/>
          <a:p>
            <a:endParaRPr lang="en-CA" dirty="0"/>
          </a:p>
          <a:p>
            <a:pPr marL="285750" indent="-285750">
              <a:buFontTx/>
              <a:buChar char="-"/>
            </a:pPr>
            <a:r>
              <a:rPr lang="en-CA" sz="2400" dirty="0"/>
              <a:t>serve in the militia </a:t>
            </a:r>
          </a:p>
          <a:p>
            <a:pPr marL="285750" indent="-285750">
              <a:buFontTx/>
              <a:buChar char="-"/>
            </a:pPr>
            <a:r>
              <a:rPr lang="en-CA" sz="2400" dirty="0"/>
              <a:t>Grind grain into flour</a:t>
            </a:r>
          </a:p>
          <a:p>
            <a:pPr marL="285750" indent="-285750">
              <a:buFontTx/>
              <a:buChar char="-"/>
            </a:pPr>
            <a:r>
              <a:rPr lang="en-CA" sz="2400" dirty="0"/>
              <a:t>Provide free labour to build a church</a:t>
            </a:r>
          </a:p>
          <a:p>
            <a:pPr marL="285750" indent="-285750">
              <a:buFontTx/>
              <a:buChar char="-"/>
            </a:pPr>
            <a:r>
              <a:rPr lang="en-CA" sz="2400" dirty="0"/>
              <a:t>Pay rent</a:t>
            </a:r>
          </a:p>
          <a:p>
            <a:pPr marL="285750" indent="-285750">
              <a:buFontTx/>
              <a:buChar char="-"/>
            </a:pPr>
            <a:r>
              <a:rPr lang="en-CA" sz="2400" dirty="0"/>
              <a:t>Work the land</a:t>
            </a:r>
          </a:p>
          <a:p>
            <a:pPr marL="285750" indent="-285750">
              <a:buFontTx/>
              <a:buChar char="-"/>
            </a:pPr>
            <a:endParaRPr lang="en-US" dirty="0"/>
          </a:p>
        </p:txBody>
      </p:sp>
    </p:spTree>
    <p:extLst>
      <p:ext uri="{BB962C8B-B14F-4D97-AF65-F5344CB8AC3E}">
        <p14:creationId xmlns:p14="http://schemas.microsoft.com/office/powerpoint/2010/main" val="3086969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F07E-A27B-D04F-A52B-4A26612B3E28}"/>
              </a:ext>
            </a:extLst>
          </p:cNvPr>
          <p:cNvSpPr>
            <a:spLocks noGrp="1"/>
          </p:cNvSpPr>
          <p:nvPr>
            <p:ph type="title"/>
          </p:nvPr>
        </p:nvSpPr>
        <p:spPr/>
        <p:txBody>
          <a:bodyPr/>
          <a:lstStyle/>
          <a:p>
            <a:r>
              <a:rPr lang="en-CA" dirty="0"/>
              <a:t>How the fur trade ignited</a:t>
            </a:r>
            <a:endParaRPr lang="en-US" dirty="0"/>
          </a:p>
        </p:txBody>
      </p:sp>
      <p:pic>
        <p:nvPicPr>
          <p:cNvPr id="5" name="Picture 5">
            <a:extLst>
              <a:ext uri="{FF2B5EF4-FFF2-40B4-BE49-F238E27FC236}">
                <a16:creationId xmlns:a16="http://schemas.microsoft.com/office/drawing/2014/main" id="{A7E6DE9D-9774-3448-BBB4-AAD4E0DFED1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5" y="0"/>
            <a:ext cx="7419975" cy="6857999"/>
          </a:xfrm>
          <a:prstGeom prst="rect">
            <a:avLst/>
          </a:prstGeom>
        </p:spPr>
      </p:pic>
      <p:sp>
        <p:nvSpPr>
          <p:cNvPr id="4" name="Text Placeholder 3">
            <a:extLst>
              <a:ext uri="{FF2B5EF4-FFF2-40B4-BE49-F238E27FC236}">
                <a16:creationId xmlns:a16="http://schemas.microsoft.com/office/drawing/2014/main" id="{61D3650D-A614-EE41-B932-4F63D920AC78}"/>
              </a:ext>
            </a:extLst>
          </p:cNvPr>
          <p:cNvSpPr>
            <a:spLocks noGrp="1"/>
          </p:cNvSpPr>
          <p:nvPr>
            <p:ph type="body" sz="half" idx="2"/>
          </p:nvPr>
        </p:nvSpPr>
        <p:spPr/>
        <p:txBody>
          <a:bodyPr/>
          <a:lstStyle/>
          <a:p>
            <a:endParaRPr lang="en-CA" dirty="0"/>
          </a:p>
          <a:p>
            <a:r>
              <a:rPr lang="en-CA" sz="2300" dirty="0"/>
              <a:t>The fur trade ignited cooperation between the French and First Nations peoples. However, it increased competition for global power between the French and the British</a:t>
            </a:r>
            <a:r>
              <a:rPr lang="en-CA" dirty="0"/>
              <a:t>.</a:t>
            </a:r>
            <a:endParaRPr lang="en-US" dirty="0"/>
          </a:p>
        </p:txBody>
      </p:sp>
    </p:spTree>
    <p:extLst>
      <p:ext uri="{BB962C8B-B14F-4D97-AF65-F5344CB8AC3E}">
        <p14:creationId xmlns:p14="http://schemas.microsoft.com/office/powerpoint/2010/main" val="336631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A30C-4351-C148-8032-8C189FD2A9DF}"/>
              </a:ext>
            </a:extLst>
          </p:cNvPr>
          <p:cNvSpPr>
            <a:spLocks noGrp="1"/>
          </p:cNvSpPr>
          <p:nvPr>
            <p:ph type="title"/>
          </p:nvPr>
        </p:nvSpPr>
        <p:spPr/>
        <p:txBody>
          <a:bodyPr/>
          <a:lstStyle/>
          <a:p>
            <a:r>
              <a:rPr lang="en-CA" dirty="0"/>
              <a:t>What was New France’s first line of defence from Britain?</a:t>
            </a:r>
            <a:endParaRPr lang="en-US" dirty="0"/>
          </a:p>
        </p:txBody>
      </p:sp>
      <p:pic>
        <p:nvPicPr>
          <p:cNvPr id="5" name="Picture 5">
            <a:extLst>
              <a:ext uri="{FF2B5EF4-FFF2-40B4-BE49-F238E27FC236}">
                <a16:creationId xmlns:a16="http://schemas.microsoft.com/office/drawing/2014/main" id="{2140E02F-5472-8145-A626-8B5FC0756E4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898571" y="0"/>
            <a:ext cx="7293429" cy="6857999"/>
          </a:xfrm>
          <a:prstGeom prst="rect">
            <a:avLst/>
          </a:prstGeom>
        </p:spPr>
      </p:pic>
      <p:sp>
        <p:nvSpPr>
          <p:cNvPr id="4" name="Text Placeholder 3">
            <a:extLst>
              <a:ext uri="{FF2B5EF4-FFF2-40B4-BE49-F238E27FC236}">
                <a16:creationId xmlns:a16="http://schemas.microsoft.com/office/drawing/2014/main" id="{E06BADB9-966A-8C4B-83C8-1BF0605157C4}"/>
              </a:ext>
            </a:extLst>
          </p:cNvPr>
          <p:cNvSpPr>
            <a:spLocks noGrp="1"/>
          </p:cNvSpPr>
          <p:nvPr>
            <p:ph type="body" sz="half" idx="2"/>
          </p:nvPr>
        </p:nvSpPr>
        <p:spPr>
          <a:xfrm>
            <a:off x="839788" y="2328332"/>
            <a:ext cx="3932237" cy="3540655"/>
          </a:xfrm>
        </p:spPr>
        <p:txBody>
          <a:bodyPr/>
          <a:lstStyle/>
          <a:p>
            <a:endParaRPr lang="en-CA" dirty="0"/>
          </a:p>
          <a:p>
            <a:r>
              <a:rPr lang="en-CA" sz="2300" dirty="0"/>
              <a:t>At the entrance of the St Lawrence River, </a:t>
            </a:r>
            <a:r>
              <a:rPr lang="en-CA" sz="2300" dirty="0" err="1"/>
              <a:t>Louisbourg</a:t>
            </a:r>
            <a:r>
              <a:rPr lang="en-CA" sz="2300" dirty="0"/>
              <a:t> was surrounded by thick walls. This fortress was New France’s first line of defence from British ships wanting entrance</a:t>
            </a:r>
            <a:r>
              <a:rPr lang="en-CA" dirty="0"/>
              <a:t>.</a:t>
            </a:r>
            <a:endParaRPr lang="en-US" dirty="0"/>
          </a:p>
        </p:txBody>
      </p:sp>
    </p:spTree>
    <p:extLst>
      <p:ext uri="{BB962C8B-B14F-4D97-AF65-F5344CB8AC3E}">
        <p14:creationId xmlns:p14="http://schemas.microsoft.com/office/powerpoint/2010/main" val="100585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C17F-7897-F644-AC94-8F889F542C48}"/>
              </a:ext>
            </a:extLst>
          </p:cNvPr>
          <p:cNvSpPr>
            <a:spLocks noGrp="1"/>
          </p:cNvSpPr>
          <p:nvPr>
            <p:ph type="title"/>
          </p:nvPr>
        </p:nvSpPr>
        <p:spPr/>
        <p:txBody>
          <a:bodyPr/>
          <a:lstStyle/>
          <a:p>
            <a:r>
              <a:rPr lang="en-CA" dirty="0"/>
              <a:t>How did the Seven Years War begin?</a:t>
            </a:r>
            <a:endParaRPr lang="en-US" dirty="0"/>
          </a:p>
        </p:txBody>
      </p:sp>
      <p:pic>
        <p:nvPicPr>
          <p:cNvPr id="5" name="Picture 5">
            <a:extLst>
              <a:ext uri="{FF2B5EF4-FFF2-40B4-BE49-F238E27FC236}">
                <a16:creationId xmlns:a16="http://schemas.microsoft.com/office/drawing/2014/main" id="{A36F87E4-9971-D14F-B272-95E27E1EBF4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5" y="0"/>
            <a:ext cx="7419975" cy="6857999"/>
          </a:xfrm>
          <a:prstGeom prst="rect">
            <a:avLst/>
          </a:prstGeom>
        </p:spPr>
      </p:pic>
      <p:sp>
        <p:nvSpPr>
          <p:cNvPr id="4" name="Text Placeholder 3">
            <a:extLst>
              <a:ext uri="{FF2B5EF4-FFF2-40B4-BE49-F238E27FC236}">
                <a16:creationId xmlns:a16="http://schemas.microsoft.com/office/drawing/2014/main" id="{6834AFC5-03A4-4C41-8BE2-4FBE5877B7AD}"/>
              </a:ext>
            </a:extLst>
          </p:cNvPr>
          <p:cNvSpPr>
            <a:spLocks noGrp="1"/>
          </p:cNvSpPr>
          <p:nvPr>
            <p:ph type="body" sz="half" idx="2"/>
          </p:nvPr>
        </p:nvSpPr>
        <p:spPr/>
        <p:txBody>
          <a:bodyPr/>
          <a:lstStyle/>
          <a:p>
            <a:endParaRPr lang="en-CA" dirty="0"/>
          </a:p>
          <a:p>
            <a:r>
              <a:rPr lang="en-CA" sz="2700" dirty="0"/>
              <a:t>The capture of </a:t>
            </a:r>
            <a:r>
              <a:rPr lang="en-CA" sz="2700" dirty="0" err="1"/>
              <a:t>Louisbourg</a:t>
            </a:r>
            <a:r>
              <a:rPr lang="en-CA" sz="2700" dirty="0"/>
              <a:t> by the British marked the begging of the seven years war in North America</a:t>
            </a:r>
            <a:r>
              <a:rPr lang="en-CA" dirty="0"/>
              <a:t>.</a:t>
            </a:r>
          </a:p>
        </p:txBody>
      </p:sp>
    </p:spTree>
    <p:extLst>
      <p:ext uri="{BB962C8B-B14F-4D97-AF65-F5344CB8AC3E}">
        <p14:creationId xmlns:p14="http://schemas.microsoft.com/office/powerpoint/2010/main" val="896395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AA7D-4078-8B4E-A357-9D2BE0942896}"/>
              </a:ext>
            </a:extLst>
          </p:cNvPr>
          <p:cNvSpPr>
            <a:spLocks noGrp="1"/>
          </p:cNvSpPr>
          <p:nvPr>
            <p:ph type="title"/>
          </p:nvPr>
        </p:nvSpPr>
        <p:spPr/>
        <p:txBody>
          <a:bodyPr>
            <a:normAutofit fontScale="90000"/>
          </a:bodyPr>
          <a:lstStyle/>
          <a:p>
            <a:r>
              <a:rPr lang="en-CA" dirty="0"/>
              <a:t>Where did the final battle between the French and British take place?</a:t>
            </a:r>
            <a:endParaRPr lang="en-US" dirty="0"/>
          </a:p>
        </p:txBody>
      </p:sp>
      <p:pic>
        <p:nvPicPr>
          <p:cNvPr id="5" name="Picture 5">
            <a:extLst>
              <a:ext uri="{FF2B5EF4-FFF2-40B4-BE49-F238E27FC236}">
                <a16:creationId xmlns:a16="http://schemas.microsoft.com/office/drawing/2014/main" id="{557DA8AB-7210-2242-8A40-3B7D69E84FB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4" y="0"/>
            <a:ext cx="7419975" cy="6857999"/>
          </a:xfrm>
          <a:prstGeom prst="rect">
            <a:avLst/>
          </a:prstGeom>
        </p:spPr>
      </p:pic>
      <p:sp>
        <p:nvSpPr>
          <p:cNvPr id="4" name="Text Placeholder 3">
            <a:extLst>
              <a:ext uri="{FF2B5EF4-FFF2-40B4-BE49-F238E27FC236}">
                <a16:creationId xmlns:a16="http://schemas.microsoft.com/office/drawing/2014/main" id="{A57988F1-7F40-8845-90FC-8250905A1123}"/>
              </a:ext>
            </a:extLst>
          </p:cNvPr>
          <p:cNvSpPr>
            <a:spLocks noGrp="1"/>
          </p:cNvSpPr>
          <p:nvPr>
            <p:ph type="body" sz="half" idx="2"/>
          </p:nvPr>
        </p:nvSpPr>
        <p:spPr/>
        <p:txBody>
          <a:bodyPr>
            <a:normAutofit/>
          </a:bodyPr>
          <a:lstStyle/>
          <a:p>
            <a:endParaRPr lang="en-CA" dirty="0"/>
          </a:p>
          <a:p>
            <a:r>
              <a:rPr lang="en-CA" sz="2300" dirty="0"/>
              <a:t>The final battle between the French and the British on North American soil took place on the plains of Abraham, a field near the city of Quebec.</a:t>
            </a:r>
            <a:endParaRPr lang="en-US" sz="2300" dirty="0"/>
          </a:p>
        </p:txBody>
      </p:sp>
    </p:spTree>
    <p:extLst>
      <p:ext uri="{BB962C8B-B14F-4D97-AF65-F5344CB8AC3E}">
        <p14:creationId xmlns:p14="http://schemas.microsoft.com/office/powerpoint/2010/main" val="16593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BE31-3916-D84D-ACBF-F6AD4EE8F882}"/>
              </a:ext>
            </a:extLst>
          </p:cNvPr>
          <p:cNvSpPr>
            <a:spLocks noGrp="1"/>
          </p:cNvSpPr>
          <p:nvPr>
            <p:ph type="title"/>
          </p:nvPr>
        </p:nvSpPr>
        <p:spPr/>
        <p:txBody>
          <a:bodyPr/>
          <a:lstStyle/>
          <a:p>
            <a:r>
              <a:rPr lang="en-CA" dirty="0"/>
              <a:t>How the seven years war ended</a:t>
            </a:r>
            <a:endParaRPr lang="en-US" dirty="0"/>
          </a:p>
        </p:txBody>
      </p:sp>
      <p:pic>
        <p:nvPicPr>
          <p:cNvPr id="5" name="Picture 5">
            <a:extLst>
              <a:ext uri="{FF2B5EF4-FFF2-40B4-BE49-F238E27FC236}">
                <a16:creationId xmlns:a16="http://schemas.microsoft.com/office/drawing/2014/main" id="{BCDA52BF-68FF-F448-A9F8-F743168BBF5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654020" y="0"/>
            <a:ext cx="7537979" cy="6857999"/>
          </a:xfrm>
          <a:prstGeom prst="rect">
            <a:avLst/>
          </a:prstGeom>
        </p:spPr>
      </p:pic>
      <p:sp>
        <p:nvSpPr>
          <p:cNvPr id="4" name="Text Placeholder 3">
            <a:extLst>
              <a:ext uri="{FF2B5EF4-FFF2-40B4-BE49-F238E27FC236}">
                <a16:creationId xmlns:a16="http://schemas.microsoft.com/office/drawing/2014/main" id="{90A79E5B-6AAC-0044-B550-AAD5AA227536}"/>
              </a:ext>
            </a:extLst>
          </p:cNvPr>
          <p:cNvSpPr>
            <a:spLocks noGrp="1"/>
          </p:cNvSpPr>
          <p:nvPr>
            <p:ph type="body" sz="half" idx="2"/>
          </p:nvPr>
        </p:nvSpPr>
        <p:spPr/>
        <p:txBody>
          <a:bodyPr/>
          <a:lstStyle/>
          <a:p>
            <a:endParaRPr lang="en-CA" dirty="0"/>
          </a:p>
          <a:p>
            <a:r>
              <a:rPr lang="en-CA" sz="2500" dirty="0"/>
              <a:t>The seven years war ended with the warring nations sighting a treaty.</a:t>
            </a:r>
            <a:endParaRPr lang="en-US" sz="2500" dirty="0"/>
          </a:p>
        </p:txBody>
      </p:sp>
    </p:spTree>
    <p:extLst>
      <p:ext uri="{BB962C8B-B14F-4D97-AF65-F5344CB8AC3E}">
        <p14:creationId xmlns:p14="http://schemas.microsoft.com/office/powerpoint/2010/main" val="422980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C9BC-05DB-D045-BB29-B2C8D9F0574F}"/>
              </a:ext>
            </a:extLst>
          </p:cNvPr>
          <p:cNvSpPr>
            <a:spLocks noGrp="1"/>
          </p:cNvSpPr>
          <p:nvPr>
            <p:ph type="title"/>
          </p:nvPr>
        </p:nvSpPr>
        <p:spPr/>
        <p:txBody>
          <a:bodyPr/>
          <a:lstStyle/>
          <a:p>
            <a:r>
              <a:rPr lang="en-CA" dirty="0"/>
              <a:t>Settlement of New France</a:t>
            </a:r>
            <a:endParaRPr lang="en-US" dirty="0"/>
          </a:p>
        </p:txBody>
      </p:sp>
      <p:sp>
        <p:nvSpPr>
          <p:cNvPr id="3" name="Content Placeholder 2">
            <a:extLst>
              <a:ext uri="{FF2B5EF4-FFF2-40B4-BE49-F238E27FC236}">
                <a16:creationId xmlns:a16="http://schemas.microsoft.com/office/drawing/2014/main" id="{AEBD3CC3-A2F4-2A41-B50C-6B57B25AE5E3}"/>
              </a:ext>
            </a:extLst>
          </p:cNvPr>
          <p:cNvSpPr>
            <a:spLocks noGrp="1"/>
          </p:cNvSpPr>
          <p:nvPr>
            <p:ph idx="1"/>
          </p:nvPr>
        </p:nvSpPr>
        <p:spPr>
          <a:xfrm>
            <a:off x="656771" y="1358069"/>
            <a:ext cx="10515600" cy="4351338"/>
          </a:xfrm>
        </p:spPr>
        <p:txBody>
          <a:bodyPr/>
          <a:lstStyle/>
          <a:p>
            <a:r>
              <a:rPr lang="en-CA" dirty="0"/>
              <a:t>In the early 1600s, French settlers started a colony in the New World. They did this to ensure that France would have a share in the profitable fur trade, and that missionaries could be sent to convert the Aboriginal peoples to Christianity.</a:t>
            </a:r>
            <a:endParaRPr lang="en-US" dirty="0"/>
          </a:p>
        </p:txBody>
      </p:sp>
    </p:spTree>
    <p:extLst>
      <p:ext uri="{BB962C8B-B14F-4D97-AF65-F5344CB8AC3E}">
        <p14:creationId xmlns:p14="http://schemas.microsoft.com/office/powerpoint/2010/main" val="287156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ED48-5026-D446-ABBC-2C29AF6E48C6}"/>
              </a:ext>
            </a:extLst>
          </p:cNvPr>
          <p:cNvSpPr>
            <a:spLocks noGrp="1"/>
          </p:cNvSpPr>
          <p:nvPr>
            <p:ph type="title"/>
          </p:nvPr>
        </p:nvSpPr>
        <p:spPr>
          <a:xfrm>
            <a:off x="703716" y="1052588"/>
            <a:ext cx="3932237" cy="2717800"/>
          </a:xfrm>
        </p:spPr>
        <p:txBody>
          <a:bodyPr>
            <a:normAutofit/>
          </a:bodyPr>
          <a:lstStyle/>
          <a:p>
            <a:r>
              <a:rPr lang="en-CA" sz="4500" dirty="0"/>
              <a:t>New France in 1645</a:t>
            </a:r>
            <a:endParaRPr lang="en-US" sz="4500" dirty="0"/>
          </a:p>
        </p:txBody>
      </p:sp>
      <p:pic>
        <p:nvPicPr>
          <p:cNvPr id="3" name="Picture 3">
            <a:extLst>
              <a:ext uri="{FF2B5EF4-FFF2-40B4-BE49-F238E27FC236}">
                <a16:creationId xmlns:a16="http://schemas.microsoft.com/office/drawing/2014/main" id="{E2D4A468-271B-AE4C-8846-941C0706C84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668127" y="374579"/>
            <a:ext cx="8756602" cy="6483422"/>
          </a:xfrm>
          <a:prstGeom prst="rect">
            <a:avLst/>
          </a:prstGeom>
        </p:spPr>
      </p:pic>
      <p:sp>
        <p:nvSpPr>
          <p:cNvPr id="9" name="Text Placeholder 8">
            <a:extLst>
              <a:ext uri="{FF2B5EF4-FFF2-40B4-BE49-F238E27FC236}">
                <a16:creationId xmlns:a16="http://schemas.microsoft.com/office/drawing/2014/main" id="{DDA8A2DF-16ED-7949-88F6-0A1049950426}"/>
              </a:ext>
            </a:extLst>
          </p:cNvPr>
          <p:cNvSpPr>
            <a:spLocks noGrp="1"/>
          </p:cNvSpPr>
          <p:nvPr>
            <p:ph type="body" sz="half" idx="2"/>
          </p:nvPr>
        </p:nvSpPr>
        <p:spPr>
          <a:xfrm flipV="1">
            <a:off x="497417" y="0"/>
            <a:ext cx="3932237" cy="285594"/>
          </a:xfrm>
        </p:spPr>
        <p:txBody>
          <a:bodyPr>
            <a:normAutofit fontScale="92500" lnSpcReduction="10000"/>
          </a:bodyPr>
          <a:lstStyle/>
          <a:p>
            <a:endParaRPr lang="en-US" dirty="0"/>
          </a:p>
        </p:txBody>
      </p:sp>
      <p:pic>
        <p:nvPicPr>
          <p:cNvPr id="5" name="Picture 5">
            <a:extLst>
              <a:ext uri="{FF2B5EF4-FFF2-40B4-BE49-F238E27FC236}">
                <a16:creationId xmlns:a16="http://schemas.microsoft.com/office/drawing/2014/main" id="{C2E3EE2E-7D8C-2949-8525-F4D5FA87C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128" y="1"/>
            <a:ext cx="8995074" cy="6858000"/>
          </a:xfrm>
          <a:prstGeom prst="rect">
            <a:avLst/>
          </a:prstGeom>
        </p:spPr>
      </p:pic>
      <p:graphicFrame>
        <p:nvGraphicFramePr>
          <p:cNvPr id="8" name="Table 9">
            <a:extLst>
              <a:ext uri="{FF2B5EF4-FFF2-40B4-BE49-F238E27FC236}">
                <a16:creationId xmlns:a16="http://schemas.microsoft.com/office/drawing/2014/main" id="{248D7FCF-70CB-124F-8F1E-A247BCEE0399}"/>
              </a:ext>
            </a:extLst>
          </p:cNvPr>
          <p:cNvGraphicFramePr>
            <a:graphicFrameLocks noGrp="1"/>
          </p:cNvGraphicFramePr>
          <p:nvPr>
            <p:extLst>
              <p:ext uri="{D42A27DB-BD31-4B8C-83A1-F6EECF244321}">
                <p14:modId xmlns:p14="http://schemas.microsoft.com/office/powerpoint/2010/main" val="3582763519"/>
              </p:ext>
            </p:extLst>
          </p:nvPr>
        </p:nvGraphicFramePr>
        <p:xfrm>
          <a:off x="1351967" y="-2736547"/>
          <a:ext cx="8127999" cy="1179285"/>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97584317"/>
                    </a:ext>
                  </a:extLst>
                </a:gridCol>
                <a:gridCol w="2709333">
                  <a:extLst>
                    <a:ext uri="{9D8B030D-6E8A-4147-A177-3AD203B41FA5}">
                      <a16:colId xmlns:a16="http://schemas.microsoft.com/office/drawing/2014/main" val="4287142800"/>
                    </a:ext>
                  </a:extLst>
                </a:gridCol>
                <a:gridCol w="2709333">
                  <a:extLst>
                    <a:ext uri="{9D8B030D-6E8A-4147-A177-3AD203B41FA5}">
                      <a16:colId xmlns:a16="http://schemas.microsoft.com/office/drawing/2014/main" val="1081847185"/>
                    </a:ext>
                  </a:extLst>
                </a:gridCol>
              </a:tblGrid>
              <a:tr h="39309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97087773"/>
                  </a:ext>
                </a:extLst>
              </a:tr>
              <a:tr h="393095">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19315929"/>
                  </a:ext>
                </a:extLst>
              </a:tr>
              <a:tr h="39309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0210934"/>
                  </a:ext>
                </a:extLst>
              </a:tr>
            </a:tbl>
          </a:graphicData>
        </a:graphic>
      </p:graphicFrame>
    </p:spTree>
    <p:extLst>
      <p:ext uri="{BB962C8B-B14F-4D97-AF65-F5344CB8AC3E}">
        <p14:creationId xmlns:p14="http://schemas.microsoft.com/office/powerpoint/2010/main" val="36451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FB8771-3AD7-3B4F-946E-4CF79EFD66C1}"/>
              </a:ext>
            </a:extLst>
          </p:cNvPr>
          <p:cNvSpPr>
            <a:spLocks noGrp="1"/>
          </p:cNvSpPr>
          <p:nvPr>
            <p:ph type="title"/>
          </p:nvPr>
        </p:nvSpPr>
        <p:spPr>
          <a:xfrm>
            <a:off x="537407" y="3556605"/>
            <a:ext cx="3932237" cy="1600200"/>
          </a:xfrm>
        </p:spPr>
        <p:txBody>
          <a:bodyPr>
            <a:normAutofit fontScale="90000"/>
          </a:bodyPr>
          <a:lstStyle/>
          <a:p>
            <a:r>
              <a:rPr lang="en-CA" dirty="0"/>
              <a:t>Why was New France  created?</a:t>
            </a:r>
            <a:br>
              <a:rPr lang="en-CA" dirty="0"/>
            </a:br>
            <a:br>
              <a:rPr lang="en-CA" dirty="0"/>
            </a:br>
            <a:r>
              <a:rPr lang="en-CA" dirty="0"/>
              <a:t>New France  was created to provide riches and power to its parent country, France. The King of France was at the top of New France hierarchy, even though he never visited the colony.</a:t>
            </a:r>
            <a:endParaRPr lang="en-US" dirty="0"/>
          </a:p>
        </p:txBody>
      </p:sp>
      <p:pic>
        <p:nvPicPr>
          <p:cNvPr id="2" name="Picture 3">
            <a:extLst>
              <a:ext uri="{FF2B5EF4-FFF2-40B4-BE49-F238E27FC236}">
                <a16:creationId xmlns:a16="http://schemas.microsoft.com/office/drawing/2014/main" id="{5DFC1D64-C6F2-6A44-A2AC-B7AD3E22FAD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390" b="20390"/>
          <a:stretch/>
        </p:blipFill>
        <p:spPr>
          <a:xfrm>
            <a:off x="4581071" y="0"/>
            <a:ext cx="7610929" cy="6858000"/>
          </a:xfrm>
          <a:prstGeom prst="rect">
            <a:avLst/>
          </a:prstGeom>
        </p:spPr>
      </p:pic>
      <p:sp>
        <p:nvSpPr>
          <p:cNvPr id="7" name="Text Placeholder 6">
            <a:extLst>
              <a:ext uri="{FF2B5EF4-FFF2-40B4-BE49-F238E27FC236}">
                <a16:creationId xmlns:a16="http://schemas.microsoft.com/office/drawing/2014/main" id="{9013CC0B-58BA-8E4B-91D3-19FCA5A58985}"/>
              </a:ext>
            </a:extLst>
          </p:cNvPr>
          <p:cNvSpPr>
            <a:spLocks noGrp="1"/>
          </p:cNvSpPr>
          <p:nvPr>
            <p:ph type="body" sz="half" idx="2"/>
          </p:nvPr>
        </p:nvSpPr>
        <p:spPr>
          <a:xfrm rot="9854345">
            <a:off x="-31866330" y="2074004"/>
            <a:ext cx="37155619" cy="714286"/>
          </a:xfrm>
        </p:spPr>
        <p:txBody>
          <a:bodyPr/>
          <a:lstStyle/>
          <a:p>
            <a:endParaRPr lang="en-US" dirty="0"/>
          </a:p>
        </p:txBody>
      </p:sp>
    </p:spTree>
    <p:extLst>
      <p:ext uri="{BB962C8B-B14F-4D97-AF65-F5344CB8AC3E}">
        <p14:creationId xmlns:p14="http://schemas.microsoft.com/office/powerpoint/2010/main" val="2212913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A575-4387-E94A-96D2-A26B8DDDAF2B}"/>
              </a:ext>
            </a:extLst>
          </p:cNvPr>
          <p:cNvSpPr>
            <a:spLocks noGrp="1"/>
          </p:cNvSpPr>
          <p:nvPr>
            <p:ph type="title"/>
          </p:nvPr>
        </p:nvSpPr>
        <p:spPr/>
        <p:txBody>
          <a:bodyPr>
            <a:normAutofit fontScale="90000"/>
          </a:bodyPr>
          <a:lstStyle/>
          <a:p>
            <a:r>
              <a:rPr lang="en-CA" dirty="0"/>
              <a:t>What was Frances main motivation for starting the colony of New France?</a:t>
            </a:r>
            <a:endParaRPr lang="en-US" dirty="0"/>
          </a:p>
        </p:txBody>
      </p:sp>
      <p:pic>
        <p:nvPicPr>
          <p:cNvPr id="5" name="Picture 5">
            <a:extLst>
              <a:ext uri="{FF2B5EF4-FFF2-40B4-BE49-F238E27FC236}">
                <a16:creationId xmlns:a16="http://schemas.microsoft.com/office/drawing/2014/main" id="{9EB69C10-5F17-C140-ACB1-D7DB8F9FF1B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505476" y="0"/>
            <a:ext cx="7686524" cy="6857999"/>
          </a:xfrm>
          <a:prstGeom prst="rect">
            <a:avLst/>
          </a:prstGeom>
        </p:spPr>
      </p:pic>
      <p:sp>
        <p:nvSpPr>
          <p:cNvPr id="4" name="Text Placeholder 3">
            <a:extLst>
              <a:ext uri="{FF2B5EF4-FFF2-40B4-BE49-F238E27FC236}">
                <a16:creationId xmlns:a16="http://schemas.microsoft.com/office/drawing/2014/main" id="{9DE5C29A-ACCE-514E-94B7-0BF8F3B6ABAF}"/>
              </a:ext>
            </a:extLst>
          </p:cNvPr>
          <p:cNvSpPr>
            <a:spLocks noGrp="1"/>
          </p:cNvSpPr>
          <p:nvPr>
            <p:ph type="body" sz="half" idx="2"/>
          </p:nvPr>
        </p:nvSpPr>
        <p:spPr>
          <a:xfrm>
            <a:off x="839787" y="2586567"/>
            <a:ext cx="3932237" cy="3811588"/>
          </a:xfrm>
        </p:spPr>
        <p:txBody>
          <a:bodyPr>
            <a:normAutofit/>
          </a:bodyPr>
          <a:lstStyle/>
          <a:p>
            <a:r>
              <a:rPr lang="en-CA" sz="2400" dirty="0"/>
              <a:t>Frances main motivation for starting the colony of New France was to accumulate more wealth.</a:t>
            </a:r>
            <a:endParaRPr lang="en-US" sz="2400" dirty="0"/>
          </a:p>
        </p:txBody>
      </p:sp>
    </p:spTree>
    <p:extLst>
      <p:ext uri="{BB962C8B-B14F-4D97-AF65-F5344CB8AC3E}">
        <p14:creationId xmlns:p14="http://schemas.microsoft.com/office/powerpoint/2010/main" val="4239727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3E3B-9CA0-0342-A025-54638079387E}"/>
              </a:ext>
            </a:extLst>
          </p:cNvPr>
          <p:cNvSpPr>
            <a:spLocks noGrp="1"/>
          </p:cNvSpPr>
          <p:nvPr>
            <p:ph type="title"/>
          </p:nvPr>
        </p:nvSpPr>
        <p:spPr/>
        <p:txBody>
          <a:bodyPr/>
          <a:lstStyle/>
          <a:p>
            <a:r>
              <a:rPr lang="en-CA" dirty="0"/>
              <a:t>What did New France export to other French colonies?</a:t>
            </a:r>
            <a:endParaRPr lang="en-US" dirty="0"/>
          </a:p>
        </p:txBody>
      </p:sp>
      <p:pic>
        <p:nvPicPr>
          <p:cNvPr id="5" name="Picture 5">
            <a:extLst>
              <a:ext uri="{FF2B5EF4-FFF2-40B4-BE49-F238E27FC236}">
                <a16:creationId xmlns:a16="http://schemas.microsoft.com/office/drawing/2014/main" id="{23B74088-21B0-C04B-A765-03D8B822BEF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656666" y="0"/>
            <a:ext cx="7535333" cy="6858000"/>
          </a:xfrm>
          <a:prstGeom prst="rect">
            <a:avLst/>
          </a:prstGeom>
        </p:spPr>
      </p:pic>
      <p:sp>
        <p:nvSpPr>
          <p:cNvPr id="4" name="Text Placeholder 3">
            <a:extLst>
              <a:ext uri="{FF2B5EF4-FFF2-40B4-BE49-F238E27FC236}">
                <a16:creationId xmlns:a16="http://schemas.microsoft.com/office/drawing/2014/main" id="{759A2A6F-FD8F-C948-B187-DABD4132D46D}"/>
              </a:ext>
            </a:extLst>
          </p:cNvPr>
          <p:cNvSpPr>
            <a:spLocks noGrp="1"/>
          </p:cNvSpPr>
          <p:nvPr>
            <p:ph type="body" sz="half" idx="2"/>
          </p:nvPr>
        </p:nvSpPr>
        <p:spPr>
          <a:xfrm>
            <a:off x="543455" y="2645834"/>
            <a:ext cx="3932237" cy="3102202"/>
          </a:xfrm>
        </p:spPr>
        <p:txBody>
          <a:bodyPr>
            <a:normAutofit/>
          </a:bodyPr>
          <a:lstStyle/>
          <a:p>
            <a:r>
              <a:rPr lang="en-CA" sz="2800" dirty="0"/>
              <a:t>New France exported fur, fish and water to France and other French colonies</a:t>
            </a:r>
            <a:r>
              <a:rPr lang="en-CA" sz="2200" dirty="0"/>
              <a:t>.</a:t>
            </a:r>
            <a:endParaRPr lang="en-US" sz="2200" dirty="0"/>
          </a:p>
        </p:txBody>
      </p:sp>
    </p:spTree>
    <p:extLst>
      <p:ext uri="{BB962C8B-B14F-4D97-AF65-F5344CB8AC3E}">
        <p14:creationId xmlns:p14="http://schemas.microsoft.com/office/powerpoint/2010/main" val="404477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94CBF8-EA4C-2E40-82A6-1D36B1FD9D36}"/>
              </a:ext>
            </a:extLst>
          </p:cNvPr>
          <p:cNvSpPr>
            <a:spLocks noGrp="1"/>
          </p:cNvSpPr>
          <p:nvPr>
            <p:ph type="title"/>
          </p:nvPr>
        </p:nvSpPr>
        <p:spPr>
          <a:xfrm>
            <a:off x="942271" y="635001"/>
            <a:ext cx="3421017" cy="6018591"/>
          </a:xfrm>
        </p:spPr>
        <p:txBody>
          <a:bodyPr>
            <a:normAutofit fontScale="90000"/>
          </a:bodyPr>
          <a:lstStyle/>
          <a:p>
            <a:r>
              <a:rPr lang="en-CA" sz="2900" dirty="0"/>
              <a:t>New France was ruled by the King of France. No King ever visited the colony, but the governor permanently resided there and represented him. The governor commanded soldiers, dealt with other colonies and Aboriginal Nations, and otherwise behaved like royalty</a:t>
            </a:r>
            <a:r>
              <a:rPr lang="en-CA" dirty="0"/>
              <a:t>.</a:t>
            </a:r>
            <a:endParaRPr lang="en-US" dirty="0"/>
          </a:p>
        </p:txBody>
      </p:sp>
      <p:pic>
        <p:nvPicPr>
          <p:cNvPr id="2" name="Picture 3">
            <a:extLst>
              <a:ext uri="{FF2B5EF4-FFF2-40B4-BE49-F238E27FC236}">
                <a16:creationId xmlns:a16="http://schemas.microsoft.com/office/drawing/2014/main" id="{305E5D12-E676-154C-BF28-F0C4B053A36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363288" y="0"/>
            <a:ext cx="7828712" cy="6857999"/>
          </a:xfrm>
          <a:prstGeom prst="rect">
            <a:avLst/>
          </a:prstGeom>
        </p:spPr>
      </p:pic>
      <p:sp>
        <p:nvSpPr>
          <p:cNvPr id="10" name="Text Placeholder 9">
            <a:extLst>
              <a:ext uri="{FF2B5EF4-FFF2-40B4-BE49-F238E27FC236}">
                <a16:creationId xmlns:a16="http://schemas.microsoft.com/office/drawing/2014/main" id="{59B26D97-9076-7C44-9037-9F5917A56C52}"/>
              </a:ext>
            </a:extLst>
          </p:cNvPr>
          <p:cNvSpPr>
            <a:spLocks noGrp="1"/>
          </p:cNvSpPr>
          <p:nvPr>
            <p:ph type="body" sz="half" idx="2"/>
          </p:nvPr>
        </p:nvSpPr>
        <p:spPr>
          <a:xfrm>
            <a:off x="599385" y="302381"/>
            <a:ext cx="4106787" cy="5156806"/>
          </a:xfrm>
        </p:spPr>
        <p:txBody>
          <a:bodyPr/>
          <a:lstStyle/>
          <a:p>
            <a:r>
              <a:rPr lang="en-CA" dirty="0"/>
              <a:t>     </a:t>
            </a:r>
          </a:p>
          <a:p>
            <a:r>
              <a:rPr lang="en-CA" sz="2700" dirty="0"/>
              <a:t>          The Governor</a:t>
            </a:r>
            <a:r>
              <a:rPr lang="en-CA" dirty="0"/>
              <a:t> </a:t>
            </a:r>
          </a:p>
        </p:txBody>
      </p:sp>
    </p:spTree>
    <p:extLst>
      <p:ext uri="{BB962C8B-B14F-4D97-AF65-F5344CB8AC3E}">
        <p14:creationId xmlns:p14="http://schemas.microsoft.com/office/powerpoint/2010/main" val="343032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7719BCD-F6E2-2540-A47D-F7827D6C1F8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5" y="0"/>
            <a:ext cx="7419975" cy="6857999"/>
          </a:xfrm>
          <a:prstGeom prst="rect">
            <a:avLst/>
          </a:prstGeom>
        </p:spPr>
      </p:pic>
      <p:sp>
        <p:nvSpPr>
          <p:cNvPr id="10" name="Text Placeholder 9">
            <a:extLst>
              <a:ext uri="{FF2B5EF4-FFF2-40B4-BE49-F238E27FC236}">
                <a16:creationId xmlns:a16="http://schemas.microsoft.com/office/drawing/2014/main" id="{5ACFFAF3-F5E0-BC4C-8382-9EF68B8E2AAE}"/>
              </a:ext>
            </a:extLst>
          </p:cNvPr>
          <p:cNvSpPr>
            <a:spLocks noGrp="1"/>
          </p:cNvSpPr>
          <p:nvPr>
            <p:ph type="body" sz="half" idx="2"/>
          </p:nvPr>
        </p:nvSpPr>
        <p:spPr/>
        <p:txBody>
          <a:bodyPr/>
          <a:lstStyle/>
          <a:p>
            <a:r>
              <a:rPr lang="en-CA" sz="2300" dirty="0"/>
              <a:t>The </a:t>
            </a:r>
            <a:r>
              <a:rPr lang="en-CA" sz="2300" dirty="0" err="1"/>
              <a:t>Intendent</a:t>
            </a:r>
            <a:r>
              <a:rPr lang="en-CA" sz="2300" dirty="0"/>
              <a:t> was positioned below the governor, yet reported directly to the King. His duties involved the financial, legal, and economic concerns of the colony. The </a:t>
            </a:r>
            <a:r>
              <a:rPr lang="en-CA" sz="2300" dirty="0" err="1"/>
              <a:t>intendent</a:t>
            </a:r>
            <a:r>
              <a:rPr lang="en-CA" sz="2300" dirty="0"/>
              <a:t> and governor were a part of the sovereign council, which made laws and set taxes for the colony’s citizens</a:t>
            </a:r>
            <a:r>
              <a:rPr lang="en-CA" dirty="0"/>
              <a:t>.</a:t>
            </a:r>
            <a:endParaRPr lang="en-US" dirty="0"/>
          </a:p>
        </p:txBody>
      </p:sp>
      <p:sp>
        <p:nvSpPr>
          <p:cNvPr id="12" name="Title 11">
            <a:extLst>
              <a:ext uri="{FF2B5EF4-FFF2-40B4-BE49-F238E27FC236}">
                <a16:creationId xmlns:a16="http://schemas.microsoft.com/office/drawing/2014/main" id="{4929C41C-971C-464C-A798-F104CD5F1912}"/>
              </a:ext>
            </a:extLst>
          </p:cNvPr>
          <p:cNvSpPr>
            <a:spLocks noGrp="1"/>
          </p:cNvSpPr>
          <p:nvPr>
            <p:ph type="title"/>
          </p:nvPr>
        </p:nvSpPr>
        <p:spPr>
          <a:xfrm>
            <a:off x="658359" y="0"/>
            <a:ext cx="3932237" cy="1600200"/>
          </a:xfrm>
        </p:spPr>
        <p:txBody>
          <a:bodyPr/>
          <a:lstStyle/>
          <a:p>
            <a:r>
              <a:rPr lang="en-CA" dirty="0"/>
              <a:t>      The </a:t>
            </a:r>
            <a:r>
              <a:rPr lang="en-CA" dirty="0" err="1"/>
              <a:t>intendent</a:t>
            </a:r>
            <a:r>
              <a:rPr lang="en-CA" dirty="0"/>
              <a:t> </a:t>
            </a:r>
            <a:endParaRPr lang="en-US" dirty="0"/>
          </a:p>
        </p:txBody>
      </p:sp>
    </p:spTree>
    <p:extLst>
      <p:ext uri="{BB962C8B-B14F-4D97-AF65-F5344CB8AC3E}">
        <p14:creationId xmlns:p14="http://schemas.microsoft.com/office/powerpoint/2010/main" val="1544566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6F0AD-BE82-6D47-9A6F-111D164ED4F2}"/>
              </a:ext>
            </a:extLst>
          </p:cNvPr>
          <p:cNvSpPr>
            <a:spLocks noGrp="1"/>
          </p:cNvSpPr>
          <p:nvPr>
            <p:ph type="title"/>
          </p:nvPr>
        </p:nvSpPr>
        <p:spPr/>
        <p:txBody>
          <a:bodyPr/>
          <a:lstStyle/>
          <a:p>
            <a:r>
              <a:rPr lang="en-CA" dirty="0"/>
              <a:t>       The Bishop</a:t>
            </a:r>
            <a:endParaRPr lang="en-US" dirty="0"/>
          </a:p>
        </p:txBody>
      </p:sp>
      <p:pic>
        <p:nvPicPr>
          <p:cNvPr id="2" name="Picture 3">
            <a:extLst>
              <a:ext uri="{FF2B5EF4-FFF2-40B4-BE49-F238E27FC236}">
                <a16:creationId xmlns:a16="http://schemas.microsoft.com/office/drawing/2014/main" id="{4B33E82E-9E54-4E4A-85EE-49BE6B02953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a:xfrm>
            <a:off x="4772025" y="0"/>
            <a:ext cx="7419975" cy="6857999"/>
          </a:xfrm>
          <a:prstGeom prst="rect">
            <a:avLst/>
          </a:prstGeom>
        </p:spPr>
      </p:pic>
      <p:sp>
        <p:nvSpPr>
          <p:cNvPr id="9" name="Text Placeholder 8">
            <a:extLst>
              <a:ext uri="{FF2B5EF4-FFF2-40B4-BE49-F238E27FC236}">
                <a16:creationId xmlns:a16="http://schemas.microsoft.com/office/drawing/2014/main" id="{37DD41E5-EA40-4B41-8286-5AA1236CC8CC}"/>
              </a:ext>
            </a:extLst>
          </p:cNvPr>
          <p:cNvSpPr>
            <a:spLocks noGrp="1"/>
          </p:cNvSpPr>
          <p:nvPr>
            <p:ph type="body" sz="half" idx="2"/>
          </p:nvPr>
        </p:nvSpPr>
        <p:spPr/>
        <p:txBody>
          <a:bodyPr/>
          <a:lstStyle/>
          <a:p>
            <a:endParaRPr lang="en-CA" dirty="0"/>
          </a:p>
          <a:p>
            <a:r>
              <a:rPr lang="en-CA" sz="2400" dirty="0"/>
              <a:t>Although the bishop was an official of the church, he held an important position in the sovereign council. His responsibilities included overseeing the hospitals, schools, missions, and churches</a:t>
            </a:r>
            <a:r>
              <a:rPr lang="en-CA" dirty="0"/>
              <a:t>.</a:t>
            </a:r>
            <a:endParaRPr lang="en-US" dirty="0"/>
          </a:p>
        </p:txBody>
      </p:sp>
    </p:spTree>
    <p:extLst>
      <p:ext uri="{BB962C8B-B14F-4D97-AF65-F5344CB8AC3E}">
        <p14:creationId xmlns:p14="http://schemas.microsoft.com/office/powerpoint/2010/main" val="88967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New France</vt:lpstr>
      <vt:lpstr>Settlement of New France</vt:lpstr>
      <vt:lpstr>New France in 1645</vt:lpstr>
      <vt:lpstr>Why was New France  created?  New France  was created to provide riches and power to its parent country, France. The King of France was at the top of New France hierarchy, even though he never visited the colony.</vt:lpstr>
      <vt:lpstr>What was Frances main motivation for starting the colony of New France?</vt:lpstr>
      <vt:lpstr>What did New France export to other French colonies?</vt:lpstr>
      <vt:lpstr>New France was ruled by the King of France. No King ever visited the colony, but the governor permanently resided there and represented him. The governor commanded soldiers, dealt with other colonies and Aboriginal Nations, and otherwise behaved like royalty.</vt:lpstr>
      <vt:lpstr>      The intendent </vt:lpstr>
      <vt:lpstr>       The Bishop</vt:lpstr>
      <vt:lpstr>Rural New France operated using a seigneurial system. The seigneur, usually a man of nobility, owned land on which the habitants lived and worked. He also had responsibilities to the habitants.</vt:lpstr>
      <vt:lpstr>Seigneur Jobs</vt:lpstr>
      <vt:lpstr>Habitants Job</vt:lpstr>
      <vt:lpstr>How the fur trade ignited</vt:lpstr>
      <vt:lpstr>What was New France’s first line of defence from Britain?</vt:lpstr>
      <vt:lpstr>How did the Seven Years War begin?</vt:lpstr>
      <vt:lpstr>Where did the final battle between the French and British take place?</vt:lpstr>
      <vt:lpstr>How the seven years war ended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New France</dc:title>
  <cp:revision>6</cp:revision>
  <dcterms:modified xsi:type="dcterms:W3CDTF">2017-11-05T16:28:18Z</dcterms:modified>
</cp:coreProperties>
</file>