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7" r:id="rId3"/>
    <p:sldId id="258" r:id="rId4"/>
    <p:sldId id="260" r:id="rId5"/>
    <p:sldId id="261" r:id="rId6"/>
    <p:sldId id="267" r:id="rId7"/>
    <p:sldId id="263" r:id="rId8"/>
    <p:sldId id="264" r:id="rId9"/>
    <p:sldId id="265" r:id="rId1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0F359-4A96-42AE-6C23-260097C53B10}" v="13" dt="2020-03-13T03:53:17.825"/>
    <p1510:client id="{7FEAA81D-57E6-24B0-954B-8F073D913222}" v="4724" dt="2020-04-07T01:21:30.745"/>
    <p1510:client id="{CAAEB2C2-CF7B-7E84-1DE0-F5EFFA5D4600}" v="1" dt="2020-04-09T19:04:58.971"/>
    <p1510:client id="{DFEDC782-31B2-28D7-E43E-221013F528EC}" v="455" dt="2020-04-07T03:40:33.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775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1075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295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201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11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997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774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723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7300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431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4357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5172747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britannica.com/technology/typewriter" TargetMode="External"/><Relationship Id="rId2" Type="http://schemas.openxmlformats.org/officeDocument/2006/relationships/hyperlink" Target="http://www.mit.edu/~jcb/Dvorak/history.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ritannica.com/technology/typewriter#/media/1/611749/210840" TargetMode="External"/><Relationship Id="rId2" Type="http://schemas.openxmlformats.org/officeDocument/2006/relationships/hyperlink" Target="http://www.apple.com/shop/product/HMBF2VC/A/logitech-slim-combo-with-detachable-keyboard-for-ipad-6th-5th-generation?fnode=e3d13f530380ae21427c5780e743530bd53e5484926d552809d6a4ea5101bcfb625fbc5f1cc0db89b27127298dd61a28566303d6754a8d4c5831e24ad68055b857b6eafbccf2d02072ac7214122abc0b7b92c5866834d06bfc0626cdf19bdf1c" TargetMode="External"/><Relationship Id="rId1" Type="http://schemas.openxmlformats.org/officeDocument/2006/relationships/slideLayout" Target="../slideLayouts/slideLayout2.xml"/><Relationship Id="rId5" Type="http://schemas.openxmlformats.org/officeDocument/2006/relationships/hyperlink" Target="http://www.google.com/url?sa=i&amp;url=https%3A%2F%2Fwww.newstatesman.com%2Fculture%2Ffilm%2F2016%2F09%2Flist-ways-our-society-already-pixar-s-dystopia-wall-e&amp;psig=AOvVaw0VMFRntpEQcw2c33VwiUON&amp;ust=1586312547779000&amp;source=images&amp;cd=vfe&amp;ved=0CAIQjRxqFwoTCPjMq_Kg1egCFQAAAAAdAAAAABAD" TargetMode="External"/><Relationship Id="rId4" Type="http://schemas.openxmlformats.org/officeDocument/2006/relationships/hyperlink" Target="http://www.microsoft.com/en-us/windows/windows-lapto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7511789-BE89-4142-A5C1-3A7B552F46A0}"/>
              </a:ext>
            </a:extLst>
          </p:cNvPr>
          <p:cNvSpPr/>
          <p:nvPr/>
        </p:nvSpPr>
        <p:spPr>
          <a:xfrm>
            <a:off x="247291" y="125085"/>
            <a:ext cx="11688789" cy="6599204"/>
          </a:xfrm>
          <a:prstGeom prst="roundRect">
            <a:avLst/>
          </a:prstGeom>
          <a:solidFill>
            <a:schemeClr val="tx1">
              <a:lumMod val="8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 name="Title 1"/>
          <p:cNvSpPr>
            <a:spLocks noGrp="1"/>
          </p:cNvSpPr>
          <p:nvPr>
            <p:ph type="ctrTitle"/>
          </p:nvPr>
        </p:nvSpPr>
        <p:spPr>
          <a:xfrm>
            <a:off x="1524000" y="1122362"/>
            <a:ext cx="9144000" cy="2840037"/>
          </a:xfrm>
        </p:spPr>
        <p:txBody>
          <a:bodyPr>
            <a:normAutofit/>
          </a:bodyPr>
          <a:lstStyle/>
          <a:p>
            <a:r>
              <a:rPr lang="en-GB" sz="5800">
                <a:solidFill>
                  <a:schemeClr val="accent6">
                    <a:lumMod val="20000"/>
                    <a:lumOff val="80000"/>
                  </a:schemeClr>
                </a:solidFill>
                <a:latin typeface="Arial Black"/>
                <a:cs typeface="Calibri Light"/>
              </a:rPr>
              <a:t>The Typewriter</a:t>
            </a:r>
            <a:endParaRPr lang="en-GB" sz="5800">
              <a:solidFill>
                <a:schemeClr val="accent6">
                  <a:lumMod val="20000"/>
                  <a:lumOff val="80000"/>
                </a:schemeClr>
              </a:solidFill>
              <a:latin typeface="Arial Black"/>
            </a:endParaRPr>
          </a:p>
        </p:txBody>
      </p:sp>
      <p:sp>
        <p:nvSpPr>
          <p:cNvPr id="3" name="Subtitle 2"/>
          <p:cNvSpPr>
            <a:spLocks noGrp="1"/>
          </p:cNvSpPr>
          <p:nvPr>
            <p:ph type="subTitle" idx="1"/>
          </p:nvPr>
        </p:nvSpPr>
        <p:spPr>
          <a:xfrm>
            <a:off x="1524000" y="4256436"/>
            <a:ext cx="9144000" cy="1600818"/>
          </a:xfrm>
        </p:spPr>
        <p:txBody>
          <a:bodyPr vert="horz" lIns="91440" tIns="45720" rIns="91440" bIns="45720" rtlCol="0" anchor="t">
            <a:normAutofit/>
          </a:bodyPr>
          <a:lstStyle/>
          <a:p>
            <a:r>
              <a:rPr lang="en-GB">
                <a:solidFill>
                  <a:schemeClr val="accent6">
                    <a:lumMod val="20000"/>
                    <a:lumOff val="80000"/>
                  </a:schemeClr>
                </a:solidFill>
                <a:cs typeface="Calibri"/>
              </a:rPr>
              <a:t>Jada M</a:t>
            </a:r>
            <a:endParaRPr lang="en-GB">
              <a:solidFill>
                <a:schemeClr val="accent6">
                  <a:lumMod val="20000"/>
                  <a:lumOff val="80000"/>
                </a:schemeClr>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3D67F-979D-4073-84F0-00B0C7DF7580}"/>
              </a:ext>
            </a:extLst>
          </p:cNvPr>
          <p:cNvSpPr/>
          <p:nvPr/>
        </p:nvSpPr>
        <p:spPr>
          <a:xfrm>
            <a:off x="5351253" y="1864745"/>
            <a:ext cx="5851583" cy="3234904"/>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D822C5DF-42AC-4803-9D04-117AD0C16882}"/>
              </a:ext>
            </a:extLst>
          </p:cNvPr>
          <p:cNvSpPr>
            <a:spLocks noGrp="1"/>
          </p:cNvSpPr>
          <p:nvPr>
            <p:ph type="title"/>
          </p:nvPr>
        </p:nvSpPr>
        <p:spPr>
          <a:xfrm>
            <a:off x="996351" y="2751766"/>
            <a:ext cx="3398808" cy="1339940"/>
          </a:xfrm>
        </p:spPr>
        <p:txBody>
          <a:bodyPr/>
          <a:lstStyle/>
          <a:p>
            <a:r>
              <a:rPr lang="en-GB">
                <a:latin typeface="Arial Black"/>
                <a:cs typeface="Calibri Light"/>
              </a:rPr>
              <a:t>The Purpose</a:t>
            </a:r>
            <a:endParaRPr lang="en-GB">
              <a:latin typeface="Arial Black"/>
            </a:endParaRPr>
          </a:p>
        </p:txBody>
      </p:sp>
      <p:sp>
        <p:nvSpPr>
          <p:cNvPr id="3" name="Content Placeholder 2">
            <a:extLst>
              <a:ext uri="{FF2B5EF4-FFF2-40B4-BE49-F238E27FC236}">
                <a16:creationId xmlns:a16="http://schemas.microsoft.com/office/drawing/2014/main" id="{79490EFE-7387-4D11-A54A-2A69EA7F952C}"/>
              </a:ext>
            </a:extLst>
          </p:cNvPr>
          <p:cNvSpPr>
            <a:spLocks noGrp="1"/>
          </p:cNvSpPr>
          <p:nvPr>
            <p:ph idx="1"/>
          </p:nvPr>
        </p:nvSpPr>
        <p:spPr>
          <a:xfrm>
            <a:off x="5467709" y="2070040"/>
            <a:ext cx="5972355" cy="3129262"/>
          </a:xfrm>
        </p:spPr>
        <p:txBody>
          <a:bodyPr vert="horz" lIns="91440" tIns="45720" rIns="91440" bIns="45720" rtlCol="0" anchor="t">
            <a:normAutofit/>
          </a:bodyPr>
          <a:lstStyle/>
          <a:p>
            <a:pPr marL="0" indent="0">
              <a:buNone/>
            </a:pPr>
            <a:r>
              <a:rPr lang="en-GB">
                <a:cs typeface="Calibri"/>
              </a:rPr>
              <a:t>In 1867 Christopher Latham Sholes invented the first practical typewriter, the invention helped writers get work done faster. The typewriter benifeted the Industrial revolution by preventing hard to read hand written manuels for workers and could spread news faster.</a:t>
            </a:r>
          </a:p>
        </p:txBody>
      </p:sp>
    </p:spTree>
    <p:extLst>
      <p:ext uri="{BB962C8B-B14F-4D97-AF65-F5344CB8AC3E}">
        <p14:creationId xmlns:p14="http://schemas.microsoft.com/office/powerpoint/2010/main" val="20814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7DB70A0-761F-489A-954B-79E39EEC3B24}"/>
              </a:ext>
            </a:extLst>
          </p:cNvPr>
          <p:cNvSpPr/>
          <p:nvPr/>
        </p:nvSpPr>
        <p:spPr>
          <a:xfrm>
            <a:off x="7116075" y="2263715"/>
            <a:ext cx="4456979" cy="3867509"/>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9F52B4E7-6A0D-46D9-96EA-CC26A180126F}"/>
              </a:ext>
            </a:extLst>
          </p:cNvPr>
          <p:cNvSpPr/>
          <p:nvPr/>
        </p:nvSpPr>
        <p:spPr>
          <a:xfrm>
            <a:off x="762179" y="3846125"/>
            <a:ext cx="5305245" cy="2817960"/>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A55872E-CEF1-43BE-AC6C-FE31AA4CEB5E}"/>
              </a:ext>
            </a:extLst>
          </p:cNvPr>
          <p:cNvSpPr/>
          <p:nvPr/>
        </p:nvSpPr>
        <p:spPr>
          <a:xfrm>
            <a:off x="763976" y="1317505"/>
            <a:ext cx="5592791" cy="2357885"/>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BBA83533-2E01-4E59-8DC0-DB77307C1674}"/>
              </a:ext>
            </a:extLst>
          </p:cNvPr>
          <p:cNvSpPr>
            <a:spLocks noGrp="1"/>
          </p:cNvSpPr>
          <p:nvPr>
            <p:ph type="title"/>
          </p:nvPr>
        </p:nvSpPr>
        <p:spPr/>
        <p:txBody>
          <a:bodyPr/>
          <a:lstStyle/>
          <a:p>
            <a:r>
              <a:rPr lang="en-GB">
                <a:latin typeface="Arial Black"/>
                <a:cs typeface="Calibri Light"/>
              </a:rPr>
              <a:t>Problems </a:t>
            </a:r>
            <a:endParaRPr lang="en-GB">
              <a:latin typeface="Arial Black"/>
            </a:endParaRPr>
          </a:p>
        </p:txBody>
      </p:sp>
      <p:sp>
        <p:nvSpPr>
          <p:cNvPr id="4" name="Content Placeholder 3">
            <a:extLst>
              <a:ext uri="{FF2B5EF4-FFF2-40B4-BE49-F238E27FC236}">
                <a16:creationId xmlns:a16="http://schemas.microsoft.com/office/drawing/2014/main" id="{130FF173-50E8-46E0-B858-8DE75F94B597}"/>
              </a:ext>
            </a:extLst>
          </p:cNvPr>
          <p:cNvSpPr>
            <a:spLocks noGrp="1"/>
          </p:cNvSpPr>
          <p:nvPr>
            <p:ph sz="half" idx="2"/>
          </p:nvPr>
        </p:nvSpPr>
        <p:spPr>
          <a:xfrm>
            <a:off x="839788" y="3971566"/>
            <a:ext cx="5157787" cy="2807570"/>
          </a:xfrm>
        </p:spPr>
        <p:txBody>
          <a:bodyPr vert="horz" lIns="91440" tIns="45720" rIns="91440" bIns="45720" rtlCol="0" anchor="t">
            <a:normAutofit/>
          </a:bodyPr>
          <a:lstStyle/>
          <a:p>
            <a:pPr marL="0" indent="0">
              <a:buNone/>
            </a:pPr>
            <a:r>
              <a:rPr lang="en-GB" dirty="0">
                <a:cs typeface="Calibri" panose="020F0502020204030204"/>
              </a:rPr>
              <a:t>The placement of the keys was apart of the problem so later Sholes decided to rearrange the placement of the keys, so instead of alphabetical order, he moved the most commonly used letters farther apart.</a:t>
            </a:r>
          </a:p>
        </p:txBody>
      </p:sp>
      <p:pic>
        <p:nvPicPr>
          <p:cNvPr id="7" name="Picture 7" descr="A typewriter on a table&#10;&#10;Description generated with very high confidence">
            <a:extLst>
              <a:ext uri="{FF2B5EF4-FFF2-40B4-BE49-F238E27FC236}">
                <a16:creationId xmlns:a16="http://schemas.microsoft.com/office/drawing/2014/main" id="{309F77AC-3267-4E9F-A11D-5DD67411B471}"/>
              </a:ext>
            </a:extLst>
          </p:cNvPr>
          <p:cNvPicPr>
            <a:picLocks noGrp="1" noChangeAspect="1"/>
          </p:cNvPicPr>
          <p:nvPr>
            <p:ph sz="quarter" idx="4"/>
          </p:nvPr>
        </p:nvPicPr>
        <p:blipFill>
          <a:blip r:embed="rId2"/>
          <a:stretch>
            <a:fillRect/>
          </a:stretch>
        </p:blipFill>
        <p:spPr>
          <a:xfrm>
            <a:off x="7302469" y="2404433"/>
            <a:ext cx="4087218" cy="3583947"/>
          </a:xfrm>
        </p:spPr>
      </p:pic>
      <p:sp>
        <p:nvSpPr>
          <p:cNvPr id="13" name="TextBox 12">
            <a:extLst>
              <a:ext uri="{FF2B5EF4-FFF2-40B4-BE49-F238E27FC236}">
                <a16:creationId xmlns:a16="http://schemas.microsoft.com/office/drawing/2014/main" id="{06AD3302-BA65-4E8A-9ABA-6D56CA150E17}"/>
              </a:ext>
            </a:extLst>
          </p:cNvPr>
          <p:cNvSpPr txBox="1"/>
          <p:nvPr/>
        </p:nvSpPr>
        <p:spPr>
          <a:xfrm>
            <a:off x="842514" y="1431985"/>
            <a:ext cx="560429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mn-lt"/>
                <a:cs typeface="+mn-lt"/>
              </a:rPr>
              <a:t>Although the invention of the typewriter was a faster way to get things written down opposed to handwriting, typing too fast would cause jams.</a:t>
            </a:r>
            <a:endParaRPr lang="en-US"/>
          </a:p>
        </p:txBody>
      </p:sp>
    </p:spTree>
    <p:extLst>
      <p:ext uri="{BB962C8B-B14F-4D97-AF65-F5344CB8AC3E}">
        <p14:creationId xmlns:p14="http://schemas.microsoft.com/office/powerpoint/2010/main" val="48548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7DCE6BD-8DA3-41D5-9F38-455A213C28B1}"/>
              </a:ext>
            </a:extLst>
          </p:cNvPr>
          <p:cNvSpPr/>
          <p:nvPr/>
        </p:nvSpPr>
        <p:spPr>
          <a:xfrm>
            <a:off x="491706" y="1677838"/>
            <a:ext cx="11056186" cy="4988942"/>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D620F152-A475-43DE-9727-D7419B01D944}"/>
              </a:ext>
            </a:extLst>
          </p:cNvPr>
          <p:cNvSpPr>
            <a:spLocks noGrp="1"/>
          </p:cNvSpPr>
          <p:nvPr>
            <p:ph type="title"/>
          </p:nvPr>
        </p:nvSpPr>
        <p:spPr/>
        <p:txBody>
          <a:bodyPr/>
          <a:lstStyle/>
          <a:p>
            <a:r>
              <a:rPr lang="en-GB">
                <a:latin typeface="Arial Black"/>
                <a:cs typeface="Calibri Light"/>
              </a:rPr>
              <a:t>Problem and Solution</a:t>
            </a:r>
            <a:endParaRPr lang="en-GB">
              <a:latin typeface="Arial Black"/>
            </a:endParaRPr>
          </a:p>
        </p:txBody>
      </p:sp>
      <p:sp>
        <p:nvSpPr>
          <p:cNvPr id="3" name="Text Placeholder 2">
            <a:extLst>
              <a:ext uri="{FF2B5EF4-FFF2-40B4-BE49-F238E27FC236}">
                <a16:creationId xmlns:a16="http://schemas.microsoft.com/office/drawing/2014/main" id="{35CB70AC-DD90-4B92-A266-D2A02034CF5B}"/>
              </a:ext>
            </a:extLst>
          </p:cNvPr>
          <p:cNvSpPr>
            <a:spLocks noGrp="1"/>
          </p:cNvSpPr>
          <p:nvPr>
            <p:ph type="body" idx="1"/>
          </p:nvPr>
        </p:nvSpPr>
        <p:spPr/>
        <p:txBody>
          <a:bodyPr/>
          <a:lstStyle/>
          <a:p>
            <a:r>
              <a:rPr lang="en-GB">
                <a:cs typeface="Calibri"/>
              </a:rPr>
              <a:t>Problem</a:t>
            </a:r>
            <a:endParaRPr lang="en-GB"/>
          </a:p>
        </p:txBody>
      </p:sp>
      <p:sp>
        <p:nvSpPr>
          <p:cNvPr id="4" name="Content Placeholder 3">
            <a:extLst>
              <a:ext uri="{FF2B5EF4-FFF2-40B4-BE49-F238E27FC236}">
                <a16:creationId xmlns:a16="http://schemas.microsoft.com/office/drawing/2014/main" id="{FE1825D8-6D73-4A77-956B-DB7EE679F6C4}"/>
              </a:ext>
            </a:extLst>
          </p:cNvPr>
          <p:cNvSpPr>
            <a:spLocks noGrp="1"/>
          </p:cNvSpPr>
          <p:nvPr>
            <p:ph sz="half" idx="2"/>
          </p:nvPr>
        </p:nvSpPr>
        <p:spPr/>
        <p:txBody>
          <a:bodyPr vert="horz" lIns="91440" tIns="45720" rIns="91440" bIns="45720" rtlCol="0" anchor="t">
            <a:normAutofit lnSpcReduction="10000"/>
          </a:bodyPr>
          <a:lstStyle/>
          <a:p>
            <a:pPr marL="0" indent="0">
              <a:buNone/>
            </a:pPr>
            <a:r>
              <a:rPr lang="en-GB" dirty="0">
                <a:cs typeface="Calibri" panose="020F0502020204030204"/>
              </a:rPr>
              <a:t>Another problem that occurred after the invention after the invention of the typewriter was part of the design, whatever you typed printed right away as there was no screen. This meant no spelling checks and if you made a </a:t>
            </a:r>
            <a:r>
              <a:rPr lang="en-GB">
                <a:cs typeface="Calibri" panose="020F0502020204030204"/>
              </a:rPr>
              <a:t>mistake you wouldn't be able to fix it or you would have to restart which led to wasted paper.</a:t>
            </a:r>
          </a:p>
        </p:txBody>
      </p:sp>
      <p:sp>
        <p:nvSpPr>
          <p:cNvPr id="5" name="Text Placeholder 4">
            <a:extLst>
              <a:ext uri="{FF2B5EF4-FFF2-40B4-BE49-F238E27FC236}">
                <a16:creationId xmlns:a16="http://schemas.microsoft.com/office/drawing/2014/main" id="{48290C6C-2CE9-4DEA-AE7A-75E1511B90F5}"/>
              </a:ext>
            </a:extLst>
          </p:cNvPr>
          <p:cNvSpPr>
            <a:spLocks noGrp="1"/>
          </p:cNvSpPr>
          <p:nvPr>
            <p:ph type="body" sz="quarter" idx="3"/>
          </p:nvPr>
        </p:nvSpPr>
        <p:spPr/>
        <p:txBody>
          <a:bodyPr/>
          <a:lstStyle/>
          <a:p>
            <a:r>
              <a:rPr lang="en-GB">
                <a:cs typeface="Calibri"/>
              </a:rPr>
              <a:t>Solution</a:t>
            </a:r>
            <a:endParaRPr lang="en-GB"/>
          </a:p>
        </p:txBody>
      </p:sp>
      <p:sp>
        <p:nvSpPr>
          <p:cNvPr id="6" name="Content Placeholder 5">
            <a:extLst>
              <a:ext uri="{FF2B5EF4-FFF2-40B4-BE49-F238E27FC236}">
                <a16:creationId xmlns:a16="http://schemas.microsoft.com/office/drawing/2014/main" id="{716A97CF-48A0-44D0-B607-9C3D0046C36D}"/>
              </a:ext>
            </a:extLst>
          </p:cNvPr>
          <p:cNvSpPr>
            <a:spLocks noGrp="1"/>
          </p:cNvSpPr>
          <p:nvPr>
            <p:ph sz="quarter" idx="4"/>
          </p:nvPr>
        </p:nvSpPr>
        <p:spPr>
          <a:xfrm>
            <a:off x="6172200" y="2505075"/>
            <a:ext cx="5183188" cy="2002438"/>
          </a:xfrm>
        </p:spPr>
        <p:txBody>
          <a:bodyPr vert="horz" lIns="91440" tIns="45720" rIns="91440" bIns="45720" rtlCol="0" anchor="t">
            <a:normAutofit lnSpcReduction="10000"/>
          </a:bodyPr>
          <a:lstStyle/>
          <a:p>
            <a:pPr marL="0" indent="0">
              <a:buNone/>
            </a:pPr>
            <a:r>
              <a:rPr lang="en-GB" dirty="0">
                <a:cs typeface="Calibri" panose="020F0502020204030204"/>
              </a:rPr>
              <a:t>Unlike the typewriter, the </a:t>
            </a:r>
            <a:r>
              <a:rPr lang="en-GB">
                <a:cs typeface="Calibri" panose="020F0502020204030204"/>
              </a:rPr>
              <a:t>computer has a screen where </a:t>
            </a:r>
            <a:r>
              <a:rPr lang="en-GB" dirty="0">
                <a:cs typeface="Calibri" panose="020F0502020204030204"/>
              </a:rPr>
              <a:t>everything you type comes up </a:t>
            </a:r>
            <a:r>
              <a:rPr lang="en-GB">
                <a:cs typeface="Calibri" panose="020F0502020204030204"/>
              </a:rPr>
              <a:t>which allows you to see your work so you can edit mistakes.</a:t>
            </a:r>
          </a:p>
        </p:txBody>
      </p:sp>
      <p:sp>
        <p:nvSpPr>
          <p:cNvPr id="11" name="Rectangle 10">
            <a:extLst>
              <a:ext uri="{FF2B5EF4-FFF2-40B4-BE49-F238E27FC236}">
                <a16:creationId xmlns:a16="http://schemas.microsoft.com/office/drawing/2014/main" id="{744FAFC6-ECBA-4507-8B47-4078ED84A15E}"/>
              </a:ext>
            </a:extLst>
          </p:cNvPr>
          <p:cNvSpPr/>
          <p:nvPr/>
        </p:nvSpPr>
        <p:spPr>
          <a:xfrm>
            <a:off x="6443035" y="4336751"/>
            <a:ext cx="4313206" cy="205596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8" name="Picture 8" descr="A computer&#10;&#10;Description generated with very high confidence">
            <a:extLst>
              <a:ext uri="{FF2B5EF4-FFF2-40B4-BE49-F238E27FC236}">
                <a16:creationId xmlns:a16="http://schemas.microsoft.com/office/drawing/2014/main" id="{F991BB52-B512-4E03-A904-121F6639DBF4}"/>
              </a:ext>
            </a:extLst>
          </p:cNvPr>
          <p:cNvPicPr>
            <a:picLocks noChangeAspect="1"/>
          </p:cNvPicPr>
          <p:nvPr/>
        </p:nvPicPr>
        <p:blipFill>
          <a:blip r:embed="rId2"/>
          <a:stretch>
            <a:fillRect/>
          </a:stretch>
        </p:blipFill>
        <p:spPr>
          <a:xfrm rot="-60000">
            <a:off x="6607834" y="4553668"/>
            <a:ext cx="3979654" cy="1632550"/>
          </a:xfrm>
          <a:prstGeom prst="rect">
            <a:avLst/>
          </a:prstGeom>
        </p:spPr>
      </p:pic>
    </p:spTree>
    <p:extLst>
      <p:ext uri="{BB962C8B-B14F-4D97-AF65-F5344CB8AC3E}">
        <p14:creationId xmlns:p14="http://schemas.microsoft.com/office/powerpoint/2010/main" val="288512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FB67667-5A4A-43CA-A7D2-16831ED876FE}"/>
              </a:ext>
            </a:extLst>
          </p:cNvPr>
          <p:cNvSpPr/>
          <p:nvPr/>
        </p:nvSpPr>
        <p:spPr>
          <a:xfrm>
            <a:off x="6268709" y="4550615"/>
            <a:ext cx="4873923" cy="2055960"/>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F36A7975-2FFE-46D3-936D-356E536BA41E}"/>
              </a:ext>
            </a:extLst>
          </p:cNvPr>
          <p:cNvSpPr/>
          <p:nvPr/>
        </p:nvSpPr>
        <p:spPr>
          <a:xfrm>
            <a:off x="6197719" y="2495551"/>
            <a:ext cx="4629508" cy="1854676"/>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C641367E-F67A-4B1C-9B6C-A40E3C15C066}"/>
              </a:ext>
            </a:extLst>
          </p:cNvPr>
          <p:cNvSpPr/>
          <p:nvPr/>
        </p:nvSpPr>
        <p:spPr>
          <a:xfrm>
            <a:off x="562694" y="3905430"/>
            <a:ext cx="4629508" cy="2084714"/>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108159DC-F0F2-424B-9DD3-501862AAA83C}"/>
              </a:ext>
            </a:extLst>
          </p:cNvPr>
          <p:cNvSpPr/>
          <p:nvPr/>
        </p:nvSpPr>
        <p:spPr>
          <a:xfrm>
            <a:off x="563592" y="2497347"/>
            <a:ext cx="4629509" cy="1164566"/>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7" name="Picture 7" descr="A computer sitting on top of a table&#10;&#10;Description generated with very high confidence">
            <a:extLst>
              <a:ext uri="{FF2B5EF4-FFF2-40B4-BE49-F238E27FC236}">
                <a16:creationId xmlns:a16="http://schemas.microsoft.com/office/drawing/2014/main" id="{1FB26ACC-DECD-4BAB-8C73-1510E932E11F}"/>
              </a:ext>
            </a:extLst>
          </p:cNvPr>
          <p:cNvPicPr>
            <a:picLocks noChangeAspect="1"/>
          </p:cNvPicPr>
          <p:nvPr/>
        </p:nvPicPr>
        <p:blipFill>
          <a:blip r:embed="rId2"/>
          <a:stretch>
            <a:fillRect/>
          </a:stretch>
        </p:blipFill>
        <p:spPr>
          <a:xfrm>
            <a:off x="6449685" y="4715885"/>
            <a:ext cx="4525989" cy="1725064"/>
          </a:xfrm>
          <a:prstGeom prst="rect">
            <a:avLst/>
          </a:prstGeom>
        </p:spPr>
      </p:pic>
      <p:sp>
        <p:nvSpPr>
          <p:cNvPr id="2" name="Title 1">
            <a:extLst>
              <a:ext uri="{FF2B5EF4-FFF2-40B4-BE49-F238E27FC236}">
                <a16:creationId xmlns:a16="http://schemas.microsoft.com/office/drawing/2014/main" id="{5BAEC91B-9E4C-40F5-A0CC-22046CBAAE4B}"/>
              </a:ext>
            </a:extLst>
          </p:cNvPr>
          <p:cNvSpPr>
            <a:spLocks noGrp="1"/>
          </p:cNvSpPr>
          <p:nvPr>
            <p:ph type="title"/>
          </p:nvPr>
        </p:nvSpPr>
        <p:spPr/>
        <p:txBody>
          <a:bodyPr/>
          <a:lstStyle/>
          <a:p>
            <a:r>
              <a:rPr lang="en-GB">
                <a:latin typeface="Arial Black"/>
                <a:cs typeface="Calibri Light"/>
              </a:rPr>
              <a:t>Positives and Negatives</a:t>
            </a:r>
            <a:endParaRPr lang="en-GB">
              <a:latin typeface="Arial Black"/>
            </a:endParaRPr>
          </a:p>
        </p:txBody>
      </p:sp>
      <p:sp>
        <p:nvSpPr>
          <p:cNvPr id="3" name="Text Placeholder 2">
            <a:extLst>
              <a:ext uri="{FF2B5EF4-FFF2-40B4-BE49-F238E27FC236}">
                <a16:creationId xmlns:a16="http://schemas.microsoft.com/office/drawing/2014/main" id="{D8F3EC46-9412-4462-B688-C53BF6C2DD8E}"/>
              </a:ext>
            </a:extLst>
          </p:cNvPr>
          <p:cNvSpPr>
            <a:spLocks noGrp="1"/>
          </p:cNvSpPr>
          <p:nvPr>
            <p:ph type="body" idx="1"/>
          </p:nvPr>
        </p:nvSpPr>
        <p:spPr/>
        <p:txBody>
          <a:bodyPr/>
          <a:lstStyle/>
          <a:p>
            <a:r>
              <a:rPr lang="en-GB">
                <a:cs typeface="Calibri"/>
              </a:rPr>
              <a:t>Positive</a:t>
            </a:r>
            <a:endParaRPr lang="en-GB"/>
          </a:p>
        </p:txBody>
      </p:sp>
      <p:sp>
        <p:nvSpPr>
          <p:cNvPr id="4" name="Content Placeholder 3">
            <a:extLst>
              <a:ext uri="{FF2B5EF4-FFF2-40B4-BE49-F238E27FC236}">
                <a16:creationId xmlns:a16="http://schemas.microsoft.com/office/drawing/2014/main" id="{188F6283-AED4-461A-9AE0-02F7C8DE64B1}"/>
              </a:ext>
            </a:extLst>
          </p:cNvPr>
          <p:cNvSpPr>
            <a:spLocks noGrp="1"/>
          </p:cNvSpPr>
          <p:nvPr>
            <p:ph sz="half" idx="2"/>
          </p:nvPr>
        </p:nvSpPr>
        <p:spPr>
          <a:xfrm>
            <a:off x="564093" y="2762133"/>
            <a:ext cx="4956504" cy="3397041"/>
          </a:xfrm>
        </p:spPr>
        <p:txBody>
          <a:bodyPr vert="horz" lIns="91440" tIns="45720" rIns="91440" bIns="45720" rtlCol="0" anchor="t">
            <a:normAutofit lnSpcReduction="10000"/>
          </a:bodyPr>
          <a:lstStyle/>
          <a:p>
            <a:pPr marL="0" indent="0">
              <a:buNone/>
            </a:pPr>
            <a:r>
              <a:rPr lang="en-GB" dirty="0">
                <a:cs typeface="Calibri"/>
              </a:rPr>
              <a:t>Able to edit mistakes before printing</a:t>
            </a:r>
            <a:endParaRPr lang="en-US" dirty="0"/>
          </a:p>
          <a:p>
            <a:endParaRPr lang="en-GB" dirty="0">
              <a:cs typeface="Calibri"/>
            </a:endParaRPr>
          </a:p>
          <a:p>
            <a:pPr marL="0" indent="0">
              <a:buNone/>
            </a:pPr>
            <a:r>
              <a:rPr lang="en-GB" dirty="0">
                <a:cs typeface="Calibri"/>
              </a:rPr>
              <a:t>With the invention of the computer came emails so you can so you wouldn’t need to waste paper by printing to send letters</a:t>
            </a:r>
          </a:p>
          <a:p>
            <a:endParaRPr lang="en-GB" dirty="0">
              <a:cs typeface="Calibri"/>
            </a:endParaRPr>
          </a:p>
        </p:txBody>
      </p:sp>
      <p:sp>
        <p:nvSpPr>
          <p:cNvPr id="5" name="Text Placeholder 4">
            <a:extLst>
              <a:ext uri="{FF2B5EF4-FFF2-40B4-BE49-F238E27FC236}">
                <a16:creationId xmlns:a16="http://schemas.microsoft.com/office/drawing/2014/main" id="{040292AE-A6FF-4EE7-8FD9-BBF885DD2D8C}"/>
              </a:ext>
            </a:extLst>
          </p:cNvPr>
          <p:cNvSpPr>
            <a:spLocks noGrp="1"/>
          </p:cNvSpPr>
          <p:nvPr>
            <p:ph type="body" sz="quarter" idx="3"/>
          </p:nvPr>
        </p:nvSpPr>
        <p:spPr>
          <a:xfrm>
            <a:off x="6100313" y="1681163"/>
            <a:ext cx="5183188" cy="823912"/>
          </a:xfrm>
        </p:spPr>
        <p:txBody>
          <a:bodyPr/>
          <a:lstStyle/>
          <a:p>
            <a:r>
              <a:rPr lang="en-GB">
                <a:cs typeface="Calibri"/>
              </a:rPr>
              <a:t>Negative</a:t>
            </a:r>
            <a:endParaRPr lang="en-GB"/>
          </a:p>
        </p:txBody>
      </p:sp>
      <p:sp>
        <p:nvSpPr>
          <p:cNvPr id="6" name="Content Placeholder 5">
            <a:extLst>
              <a:ext uri="{FF2B5EF4-FFF2-40B4-BE49-F238E27FC236}">
                <a16:creationId xmlns:a16="http://schemas.microsoft.com/office/drawing/2014/main" id="{2DAEBEE0-554A-4CA2-AFB6-D0A48D0EFD51}"/>
              </a:ext>
            </a:extLst>
          </p:cNvPr>
          <p:cNvSpPr>
            <a:spLocks noGrp="1"/>
          </p:cNvSpPr>
          <p:nvPr>
            <p:ph sz="quarter" idx="4"/>
          </p:nvPr>
        </p:nvSpPr>
        <p:spPr>
          <a:xfrm>
            <a:off x="6272841" y="2763867"/>
            <a:ext cx="3759830" cy="3468928"/>
          </a:xfrm>
        </p:spPr>
        <p:txBody>
          <a:bodyPr vert="horz" lIns="91440" tIns="45720" rIns="91440" bIns="45720" rtlCol="0" anchor="t">
            <a:normAutofit lnSpcReduction="10000"/>
          </a:bodyPr>
          <a:lstStyle/>
          <a:p>
            <a:r>
              <a:rPr lang="en-GB">
                <a:cs typeface="Calibri"/>
              </a:rPr>
              <a:t>You'd have to buy a printer sepratley if you're planning on printing at home</a:t>
            </a:r>
            <a:endParaRPr lang="en-GB"/>
          </a:p>
        </p:txBody>
      </p:sp>
    </p:spTree>
    <p:extLst>
      <p:ext uri="{BB962C8B-B14F-4D97-AF65-F5344CB8AC3E}">
        <p14:creationId xmlns:p14="http://schemas.microsoft.com/office/powerpoint/2010/main" val="67388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6B465B-3F8C-4661-8453-98D39A82ACD4}"/>
              </a:ext>
            </a:extLst>
          </p:cNvPr>
          <p:cNvSpPr/>
          <p:nvPr/>
        </p:nvSpPr>
        <p:spPr>
          <a:xfrm>
            <a:off x="7679486" y="3114675"/>
            <a:ext cx="4313206" cy="3321169"/>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4E9BB765-907E-4E5A-9764-64D79CED69D5}"/>
              </a:ext>
            </a:extLst>
          </p:cNvPr>
          <p:cNvSpPr/>
          <p:nvPr/>
        </p:nvSpPr>
        <p:spPr>
          <a:xfrm>
            <a:off x="7678588" y="382078"/>
            <a:ext cx="4313204" cy="2472903"/>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D5A25C52-05BC-498A-BC67-00A0AFB0F219}"/>
              </a:ext>
            </a:extLst>
          </p:cNvPr>
          <p:cNvSpPr/>
          <p:nvPr/>
        </p:nvSpPr>
        <p:spPr>
          <a:xfrm>
            <a:off x="506083" y="1864744"/>
            <a:ext cx="6584828" cy="3623092"/>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3DC0D072-6DDD-42EA-8A72-ADC5E76748C0}"/>
              </a:ext>
            </a:extLst>
          </p:cNvPr>
          <p:cNvSpPr>
            <a:spLocks noGrp="1"/>
          </p:cNvSpPr>
          <p:nvPr>
            <p:ph type="title"/>
          </p:nvPr>
        </p:nvSpPr>
        <p:spPr>
          <a:xfrm>
            <a:off x="821516" y="640263"/>
            <a:ext cx="6204984" cy="1344975"/>
          </a:xfrm>
        </p:spPr>
        <p:txBody>
          <a:bodyPr>
            <a:normAutofit/>
          </a:bodyPr>
          <a:lstStyle/>
          <a:p>
            <a:r>
              <a:rPr lang="en-GB" sz="4000" dirty="0">
                <a:latin typeface="Arial Black"/>
                <a:cs typeface="Calibri Light"/>
              </a:rPr>
              <a:t>The Future</a:t>
            </a:r>
            <a:endParaRPr lang="en-GB" sz="4000" dirty="0">
              <a:latin typeface="Arial Black"/>
            </a:endParaRPr>
          </a:p>
        </p:txBody>
      </p:sp>
      <p:sp>
        <p:nvSpPr>
          <p:cNvPr id="3" name="Content Placeholder 2">
            <a:extLst>
              <a:ext uri="{FF2B5EF4-FFF2-40B4-BE49-F238E27FC236}">
                <a16:creationId xmlns:a16="http://schemas.microsoft.com/office/drawing/2014/main" id="{712F1D72-10B4-453B-917B-07DBE738627F}"/>
              </a:ext>
            </a:extLst>
          </p:cNvPr>
          <p:cNvSpPr>
            <a:spLocks noGrp="1"/>
          </p:cNvSpPr>
          <p:nvPr>
            <p:ph idx="1"/>
          </p:nvPr>
        </p:nvSpPr>
        <p:spPr>
          <a:xfrm>
            <a:off x="692119" y="2179271"/>
            <a:ext cx="6204984" cy="3626917"/>
          </a:xfrm>
        </p:spPr>
        <p:txBody>
          <a:bodyPr vert="horz" lIns="91440" tIns="45720" rIns="91440" bIns="45720" rtlCol="0">
            <a:normAutofit/>
          </a:bodyPr>
          <a:lstStyle/>
          <a:p>
            <a:pPr marL="0" indent="0">
              <a:buNone/>
            </a:pPr>
            <a:r>
              <a:rPr lang="en-GB" sz="2400">
                <a:cs typeface="Calibri" panose="020F0502020204030204"/>
              </a:rPr>
              <a:t>Since we already have touchscreens, voice activation, portable computers, and detachable keyboards it's hard to think of anymore improvements, but of course we're going to try and go farther and bigger with the invention. For example maybe in the future instead of a screen we'll have a hologram and, even though it sounds impossible, we control it with our minds instead of a mouse.</a:t>
            </a:r>
            <a:endParaRPr lang="en-GB" sz="2400"/>
          </a:p>
        </p:txBody>
      </p:sp>
      <p:pic>
        <p:nvPicPr>
          <p:cNvPr id="4" name="Picture 4" descr="A picture containing box, man, front, open&#10;&#10;Description generated with very high confidence">
            <a:extLst>
              <a:ext uri="{FF2B5EF4-FFF2-40B4-BE49-F238E27FC236}">
                <a16:creationId xmlns:a16="http://schemas.microsoft.com/office/drawing/2014/main" id="{727F1211-BCEF-4EA9-95EF-9D1821C0579F}"/>
              </a:ext>
            </a:extLst>
          </p:cNvPr>
          <p:cNvPicPr>
            <a:picLocks noChangeAspect="1"/>
          </p:cNvPicPr>
          <p:nvPr/>
        </p:nvPicPr>
        <p:blipFill>
          <a:blip r:embed="rId2"/>
          <a:stretch>
            <a:fillRect/>
          </a:stretch>
        </p:blipFill>
        <p:spPr>
          <a:xfrm>
            <a:off x="7815174" y="543019"/>
            <a:ext cx="4042409" cy="2144458"/>
          </a:xfrm>
          <a:prstGeom prst="rect">
            <a:avLst/>
          </a:prstGeom>
        </p:spPr>
      </p:pic>
      <p:pic>
        <p:nvPicPr>
          <p:cNvPr id="6" name="Picture 8" descr="A close up of a computer&#10;&#10;Description generated with very high confidence">
            <a:extLst>
              <a:ext uri="{FF2B5EF4-FFF2-40B4-BE49-F238E27FC236}">
                <a16:creationId xmlns:a16="http://schemas.microsoft.com/office/drawing/2014/main" id="{C24327F9-51D5-4357-A044-468D29A8BA11}"/>
              </a:ext>
            </a:extLst>
          </p:cNvPr>
          <p:cNvPicPr>
            <a:picLocks noChangeAspect="1"/>
          </p:cNvPicPr>
          <p:nvPr/>
        </p:nvPicPr>
        <p:blipFill>
          <a:blip r:embed="rId3"/>
          <a:stretch>
            <a:fillRect/>
          </a:stretch>
        </p:blipFill>
        <p:spPr>
          <a:xfrm>
            <a:off x="7886073" y="3301041"/>
            <a:ext cx="3924837" cy="2958859"/>
          </a:xfrm>
          <a:prstGeom prst="rect">
            <a:avLst/>
          </a:prstGeom>
        </p:spPr>
      </p:pic>
    </p:spTree>
    <p:extLst>
      <p:ext uri="{BB962C8B-B14F-4D97-AF65-F5344CB8AC3E}">
        <p14:creationId xmlns:p14="http://schemas.microsoft.com/office/powerpoint/2010/main" val="76788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C93A728-72DE-46D3-8E0D-483F812CD656}"/>
              </a:ext>
            </a:extLst>
          </p:cNvPr>
          <p:cNvSpPr/>
          <p:nvPr/>
        </p:nvSpPr>
        <p:spPr>
          <a:xfrm>
            <a:off x="707366" y="1792856"/>
            <a:ext cx="10783016" cy="4845169"/>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828D9BB4-7ACF-4AE7-821D-B62E6FCFFDD3}"/>
              </a:ext>
            </a:extLst>
          </p:cNvPr>
          <p:cNvSpPr>
            <a:spLocks noGrp="1"/>
          </p:cNvSpPr>
          <p:nvPr>
            <p:ph type="title"/>
          </p:nvPr>
        </p:nvSpPr>
        <p:spPr>
          <a:xfrm>
            <a:off x="839788" y="-89140"/>
            <a:ext cx="3932237" cy="1600200"/>
          </a:xfrm>
        </p:spPr>
        <p:txBody>
          <a:bodyPr/>
          <a:lstStyle/>
          <a:p>
            <a:r>
              <a:rPr lang="en-GB" dirty="0">
                <a:latin typeface="Arial Black"/>
                <a:cs typeface="Calibri Light"/>
              </a:rPr>
              <a:t>The Future</a:t>
            </a:r>
            <a:endParaRPr lang="en-GB" dirty="0">
              <a:latin typeface="Arial Black"/>
            </a:endParaRPr>
          </a:p>
        </p:txBody>
      </p:sp>
      <p:sp>
        <p:nvSpPr>
          <p:cNvPr id="4" name="Text Placeholder 3">
            <a:extLst>
              <a:ext uri="{FF2B5EF4-FFF2-40B4-BE49-F238E27FC236}">
                <a16:creationId xmlns:a16="http://schemas.microsoft.com/office/drawing/2014/main" id="{EED11710-D25F-440B-A406-5A70C0E3C3B1}"/>
              </a:ext>
            </a:extLst>
          </p:cNvPr>
          <p:cNvSpPr>
            <a:spLocks noGrp="1"/>
          </p:cNvSpPr>
          <p:nvPr>
            <p:ph type="body" sz="half" idx="2"/>
          </p:nvPr>
        </p:nvSpPr>
        <p:spPr>
          <a:xfrm>
            <a:off x="839788" y="2503098"/>
            <a:ext cx="3932237" cy="3811588"/>
          </a:xfrm>
        </p:spPr>
        <p:txBody>
          <a:bodyPr vert="horz" lIns="91440" tIns="45720" rIns="91440" bIns="45720" rtlCol="0" anchor="t">
            <a:normAutofit/>
          </a:bodyPr>
          <a:lstStyle/>
          <a:p>
            <a:r>
              <a:rPr lang="en-GB" sz="2400" dirty="0">
                <a:cs typeface="Calibri"/>
              </a:rPr>
              <a:t>Although being able to control things with your mind sounds awesome, theres a lot of things that could go wrong with it, it would encourage people to be even lazier, but at the same time it would get things done even faster.</a:t>
            </a:r>
            <a:endParaRPr lang="en-GB" sz="2400">
              <a:cs typeface="Calibri"/>
            </a:endParaRPr>
          </a:p>
        </p:txBody>
      </p:sp>
      <p:sp>
        <p:nvSpPr>
          <p:cNvPr id="6" name="Rectangle 5">
            <a:extLst>
              <a:ext uri="{FF2B5EF4-FFF2-40B4-BE49-F238E27FC236}">
                <a16:creationId xmlns:a16="http://schemas.microsoft.com/office/drawing/2014/main" id="{3FD88E52-CBCD-4954-BA9D-76253FF64AA7}"/>
              </a:ext>
            </a:extLst>
          </p:cNvPr>
          <p:cNvSpPr/>
          <p:nvPr/>
        </p:nvSpPr>
        <p:spPr>
          <a:xfrm>
            <a:off x="5379108" y="2381431"/>
            <a:ext cx="5477771" cy="385313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5" name="Picture 5" descr="A picture containing indoor, toy, child, young&#10;&#10;Description generated with very high confidence">
            <a:extLst>
              <a:ext uri="{FF2B5EF4-FFF2-40B4-BE49-F238E27FC236}">
                <a16:creationId xmlns:a16="http://schemas.microsoft.com/office/drawing/2014/main" id="{76846751-963C-4D3E-B7CF-001A8F3FE493}"/>
              </a:ext>
            </a:extLst>
          </p:cNvPr>
          <p:cNvPicPr>
            <a:picLocks noGrp="1" noChangeAspect="1"/>
          </p:cNvPicPr>
          <p:nvPr>
            <p:ph idx="1"/>
          </p:nvPr>
        </p:nvPicPr>
        <p:blipFill>
          <a:blip r:embed="rId2"/>
          <a:stretch>
            <a:fillRect/>
          </a:stretch>
        </p:blipFill>
        <p:spPr>
          <a:xfrm>
            <a:off x="5513867" y="2559348"/>
            <a:ext cx="5223295" cy="3570078"/>
          </a:xfrm>
        </p:spPr>
      </p:pic>
    </p:spTree>
    <p:extLst>
      <p:ext uri="{BB962C8B-B14F-4D97-AF65-F5344CB8AC3E}">
        <p14:creationId xmlns:p14="http://schemas.microsoft.com/office/powerpoint/2010/main" val="31474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48A3-642A-4FC5-8709-4D5F22E6A54B}"/>
              </a:ext>
            </a:extLst>
          </p:cNvPr>
          <p:cNvSpPr>
            <a:spLocks noGrp="1"/>
          </p:cNvSpPr>
          <p:nvPr>
            <p:ph type="title"/>
          </p:nvPr>
        </p:nvSpPr>
        <p:spPr/>
        <p:txBody>
          <a:bodyPr/>
          <a:lstStyle/>
          <a:p>
            <a:r>
              <a:rPr lang="en-GB" dirty="0">
                <a:latin typeface="Arial Black"/>
                <a:cs typeface="Calibri Light"/>
              </a:rPr>
              <a:t>Bibliography</a:t>
            </a:r>
          </a:p>
        </p:txBody>
      </p:sp>
      <p:sp>
        <p:nvSpPr>
          <p:cNvPr id="3" name="Content Placeholder 2">
            <a:extLst>
              <a:ext uri="{FF2B5EF4-FFF2-40B4-BE49-F238E27FC236}">
                <a16:creationId xmlns:a16="http://schemas.microsoft.com/office/drawing/2014/main" id="{02B55DC6-BCE8-470A-B185-74746E1D4B96}"/>
              </a:ext>
            </a:extLst>
          </p:cNvPr>
          <p:cNvSpPr>
            <a:spLocks noGrp="1"/>
          </p:cNvSpPr>
          <p:nvPr>
            <p:ph idx="1"/>
          </p:nvPr>
        </p:nvSpPr>
        <p:spPr/>
        <p:txBody>
          <a:bodyPr vert="horz" lIns="91440" tIns="45720" rIns="91440" bIns="45720" rtlCol="0" anchor="t">
            <a:normAutofit/>
          </a:bodyPr>
          <a:lstStyle/>
          <a:p>
            <a:endParaRPr lang="en-GB" dirty="0">
              <a:ea typeface="+mn-lt"/>
              <a:cs typeface="+mn-lt"/>
            </a:endParaRPr>
          </a:p>
          <a:p>
            <a:r>
              <a:rPr lang="en-GB" dirty="0">
                <a:ea typeface="+mn-lt"/>
                <a:cs typeface="+mn-lt"/>
              </a:rPr>
              <a:t>Bigler, Jeff. “Early Typewriter History.” </a:t>
            </a:r>
            <a:r>
              <a:rPr lang="en-GB" i="1" dirty="0">
                <a:ea typeface="+mn-lt"/>
                <a:cs typeface="+mn-lt"/>
              </a:rPr>
              <a:t>Early Typewriter History</a:t>
            </a:r>
            <a:r>
              <a:rPr lang="en-GB" dirty="0">
                <a:ea typeface="+mn-lt"/>
                <a:cs typeface="+mn-lt"/>
              </a:rPr>
              <a:t>, 16 July 2001, </a:t>
            </a:r>
            <a:r>
              <a:rPr lang="en-GB" dirty="0">
                <a:ea typeface="+mn-lt"/>
                <a:cs typeface="+mn-lt"/>
                <a:hlinkClick r:id="rId2"/>
              </a:rPr>
              <a:t>www.mit.edu/~jcb/Dvorak/history.html</a:t>
            </a:r>
            <a:r>
              <a:rPr lang="en-GB" dirty="0">
                <a:ea typeface="+mn-lt"/>
                <a:cs typeface="+mn-lt"/>
              </a:rPr>
              <a:t>.</a:t>
            </a:r>
          </a:p>
          <a:p>
            <a:r>
              <a:rPr lang="en-GB" dirty="0">
                <a:ea typeface="+mn-lt"/>
                <a:cs typeface="+mn-lt"/>
              </a:rPr>
              <a:t>The Editors of Encyclopaedia Britannica. “Typewriter.” </a:t>
            </a:r>
            <a:r>
              <a:rPr lang="en-GB" i="1" dirty="0" err="1">
                <a:ea typeface="+mn-lt"/>
                <a:cs typeface="+mn-lt"/>
              </a:rPr>
              <a:t>Encyclopædia</a:t>
            </a:r>
            <a:r>
              <a:rPr lang="en-GB" i="1" dirty="0">
                <a:ea typeface="+mn-lt"/>
                <a:cs typeface="+mn-lt"/>
              </a:rPr>
              <a:t> Britannica</a:t>
            </a:r>
            <a:r>
              <a:rPr lang="en-GB" dirty="0">
                <a:ea typeface="+mn-lt"/>
                <a:cs typeface="+mn-lt"/>
              </a:rPr>
              <a:t>, </a:t>
            </a:r>
            <a:r>
              <a:rPr lang="en-GB" dirty="0" err="1">
                <a:ea typeface="+mn-lt"/>
                <a:cs typeface="+mn-lt"/>
              </a:rPr>
              <a:t>Encyclopædia</a:t>
            </a:r>
            <a:r>
              <a:rPr lang="en-GB" dirty="0">
                <a:ea typeface="+mn-lt"/>
                <a:cs typeface="+mn-lt"/>
              </a:rPr>
              <a:t> Britannica, Inc., 13 Feb. 2018, </a:t>
            </a:r>
            <a:r>
              <a:rPr lang="en-GB" dirty="0">
                <a:ea typeface="+mn-lt"/>
                <a:cs typeface="+mn-lt"/>
                <a:hlinkClick r:id="rId3"/>
              </a:rPr>
              <a:t>www.britannica.com/technology/typewriter</a:t>
            </a:r>
            <a:r>
              <a:rPr lang="en-GB" dirty="0">
                <a:ea typeface="+mn-lt"/>
                <a:cs typeface="+mn-lt"/>
              </a:rPr>
              <a:t>.</a:t>
            </a:r>
            <a:endParaRPr lang="en-GB">
              <a:cs typeface="Calibri" panose="020F0502020204030204"/>
            </a:endParaRPr>
          </a:p>
          <a:p>
            <a:r>
              <a:rPr lang="en-GB" dirty="0">
                <a:ea typeface="+mn-lt"/>
                <a:cs typeface="+mn-lt"/>
              </a:rPr>
              <a:t>“Typewriter History.” </a:t>
            </a:r>
            <a:r>
              <a:rPr lang="en-GB" i="1" dirty="0">
                <a:ea typeface="+mn-lt"/>
                <a:cs typeface="+mn-lt"/>
              </a:rPr>
              <a:t>MyTypewriter.com - Your Source of Classic Typewriters, Supplies, Accessories and Information.</a:t>
            </a:r>
            <a:r>
              <a:rPr lang="en-GB" dirty="0">
                <a:ea typeface="+mn-lt"/>
                <a:cs typeface="+mn-lt"/>
              </a:rPr>
              <a:t>, 2006, mytypewriter.com/</a:t>
            </a:r>
            <a:r>
              <a:rPr lang="en-GB" dirty="0" err="1">
                <a:ea typeface="+mn-lt"/>
                <a:cs typeface="+mn-lt"/>
              </a:rPr>
              <a:t>explorelearn</a:t>
            </a:r>
            <a:r>
              <a:rPr lang="en-GB" dirty="0">
                <a:ea typeface="+mn-lt"/>
                <a:cs typeface="+mn-lt"/>
              </a:rPr>
              <a:t>/</a:t>
            </a:r>
          </a:p>
          <a:p>
            <a:pPr marL="0" indent="0">
              <a:buNone/>
            </a:pPr>
            <a:endParaRPr lang="en-US" dirty="0">
              <a:cs typeface="Calibri" panose="020F0502020204030204"/>
            </a:endParaRPr>
          </a:p>
          <a:p>
            <a:pPr marL="0" indent="0">
              <a:buNone/>
            </a:pPr>
            <a:endParaRPr lang="en-US" dirty="0">
              <a:cs typeface="Calibri" panose="020F0502020204030204"/>
            </a:endParaRPr>
          </a:p>
          <a:p>
            <a:endParaRPr lang="en-GB" dirty="0">
              <a:cs typeface="Calibri"/>
            </a:endParaRPr>
          </a:p>
          <a:p>
            <a:pPr marL="0" indent="0">
              <a:buNone/>
            </a:pPr>
            <a:endParaRPr lang="en-GB" dirty="0">
              <a:cs typeface="Calibri"/>
            </a:endParaRPr>
          </a:p>
          <a:p>
            <a:endParaRPr lang="en-GB" dirty="0">
              <a:cs typeface="Calibri"/>
            </a:endParaRPr>
          </a:p>
          <a:p>
            <a:endParaRPr lang="en-GB" dirty="0">
              <a:cs typeface="Calibri"/>
            </a:endParaRPr>
          </a:p>
          <a:p>
            <a:endParaRPr lang="en-GB" dirty="0">
              <a:cs typeface="Calibri"/>
            </a:endParaRPr>
          </a:p>
        </p:txBody>
      </p:sp>
    </p:spTree>
    <p:extLst>
      <p:ext uri="{BB962C8B-B14F-4D97-AF65-F5344CB8AC3E}">
        <p14:creationId xmlns:p14="http://schemas.microsoft.com/office/powerpoint/2010/main" val="318792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31B4-1912-4183-A3F2-B062514BCCE4}"/>
              </a:ext>
            </a:extLst>
          </p:cNvPr>
          <p:cNvSpPr>
            <a:spLocks noGrp="1"/>
          </p:cNvSpPr>
          <p:nvPr>
            <p:ph type="title"/>
          </p:nvPr>
        </p:nvSpPr>
        <p:spPr/>
        <p:txBody>
          <a:bodyPr/>
          <a:lstStyle/>
          <a:p>
            <a:r>
              <a:rPr lang="en-GB" dirty="0">
                <a:latin typeface="Arial Black"/>
                <a:cs typeface="Calibri Light"/>
              </a:rPr>
              <a:t>Photo Bibliography</a:t>
            </a:r>
            <a:endParaRPr lang="en-GB" dirty="0">
              <a:latin typeface="Arial Black"/>
            </a:endParaRPr>
          </a:p>
        </p:txBody>
      </p:sp>
      <p:sp>
        <p:nvSpPr>
          <p:cNvPr id="3" name="Content Placeholder 2">
            <a:extLst>
              <a:ext uri="{FF2B5EF4-FFF2-40B4-BE49-F238E27FC236}">
                <a16:creationId xmlns:a16="http://schemas.microsoft.com/office/drawing/2014/main" id="{B35B0157-9503-4AB5-ADE8-1971F6E6C55A}"/>
              </a:ext>
            </a:extLst>
          </p:cNvPr>
          <p:cNvSpPr>
            <a:spLocks noGrp="1"/>
          </p:cNvSpPr>
          <p:nvPr>
            <p:ph idx="1"/>
          </p:nvPr>
        </p:nvSpPr>
        <p:spPr>
          <a:xfrm>
            <a:off x="507521" y="1825625"/>
            <a:ext cx="10846279" cy="5257111"/>
          </a:xfrm>
        </p:spPr>
        <p:txBody>
          <a:bodyPr vert="horz" lIns="91440" tIns="45720" rIns="91440" bIns="45720" rtlCol="0" anchor="t">
            <a:normAutofit fontScale="55000" lnSpcReduction="20000"/>
          </a:bodyPr>
          <a:lstStyle/>
          <a:p>
            <a:r>
              <a:rPr lang="en-GB" dirty="0">
                <a:ea typeface="+mn-lt"/>
                <a:cs typeface="+mn-lt"/>
              </a:rPr>
              <a:t>Apple Inc. “Detachable Keyboard for </a:t>
            </a:r>
            <a:r>
              <a:rPr lang="en-GB" dirty="0" err="1">
                <a:ea typeface="+mn-lt"/>
                <a:cs typeface="+mn-lt"/>
              </a:rPr>
              <a:t>IPad</a:t>
            </a:r>
            <a:r>
              <a:rPr lang="en-GB" dirty="0">
                <a:ea typeface="+mn-lt"/>
                <a:cs typeface="+mn-lt"/>
              </a:rPr>
              <a:t>.” </a:t>
            </a:r>
            <a:r>
              <a:rPr lang="en-GB" i="1" dirty="0">
                <a:ea typeface="+mn-lt"/>
                <a:cs typeface="+mn-lt"/>
              </a:rPr>
              <a:t>Apple</a:t>
            </a:r>
            <a:r>
              <a:rPr lang="en-GB" dirty="0">
                <a:ea typeface="+mn-lt"/>
                <a:cs typeface="+mn-lt"/>
              </a:rPr>
              <a:t>, 2020, </a:t>
            </a:r>
            <a:r>
              <a:rPr lang="en-GB" dirty="0">
                <a:ea typeface="+mn-lt"/>
                <a:cs typeface="+mn-lt"/>
                <a:hlinkClick r:id="rId2"/>
              </a:rPr>
              <a:t>www.apple.com/shop/product/HMBF2VC/A/logitech-slim-combo-with-detachable-keyboard-for-ipad-6th-5th-generation?fnode=e3d13f530380ae21427c5780e743530bd53e5484926d552809d6a4ea5101bcfb625fbc5f1cc0db89b27127298dd61a28566303d6754a8d4c5831e24ad68055b857b6eafbccf2d02072ac7214122abc0b7b92c5866834d06bfc0626cdf19bdf1c</a:t>
            </a:r>
            <a:r>
              <a:rPr lang="en-GB" dirty="0">
                <a:ea typeface="+mn-lt"/>
                <a:cs typeface="+mn-lt"/>
              </a:rPr>
              <a:t>.</a:t>
            </a:r>
          </a:p>
          <a:p>
            <a:endParaRPr lang="en-GB" dirty="0">
              <a:ea typeface="+mn-lt"/>
              <a:cs typeface="+mn-lt"/>
            </a:endParaRPr>
          </a:p>
          <a:p>
            <a:r>
              <a:rPr lang="en-GB" dirty="0">
                <a:ea typeface="+mn-lt"/>
                <a:cs typeface="+mn-lt"/>
              </a:rPr>
              <a:t>Burgess, Brian. “Computer Printer.” </a:t>
            </a:r>
            <a:r>
              <a:rPr lang="en-GB" i="1" dirty="0">
                <a:ea typeface="+mn-lt"/>
                <a:cs typeface="+mn-lt"/>
              </a:rPr>
              <a:t>Groovy Post</a:t>
            </a:r>
            <a:r>
              <a:rPr lang="en-GB" dirty="0">
                <a:ea typeface="+mn-lt"/>
                <a:cs typeface="+mn-lt"/>
              </a:rPr>
              <a:t>, 23 July 2019, &lt;</a:t>
            </a:r>
            <a:r>
              <a:rPr lang="en-GB" dirty="0" err="1">
                <a:ea typeface="+mn-lt"/>
                <a:cs typeface="+mn-lt"/>
              </a:rPr>
              <a:t>img</a:t>
            </a:r>
            <a:r>
              <a:rPr lang="en-GB" dirty="0">
                <a:ea typeface="+mn-lt"/>
                <a:cs typeface="+mn-lt"/>
              </a:rPr>
              <a:t> </a:t>
            </a:r>
            <a:r>
              <a:rPr lang="en-GB" dirty="0" err="1">
                <a:ea typeface="+mn-lt"/>
                <a:cs typeface="+mn-lt"/>
              </a:rPr>
              <a:t>src</a:t>
            </a:r>
            <a:r>
              <a:rPr lang="en-GB" dirty="0">
                <a:ea typeface="+mn-lt"/>
                <a:cs typeface="+mn-lt"/>
              </a:rPr>
              <a:t>="https://www.groovypost.com/wp-content/uploads/2019/02/laptop-printer-featured.jpg" alt="Windows 7: Share a Printer Between Two Computers"/&gt;.</a:t>
            </a:r>
            <a:endParaRPr lang="en-GB"/>
          </a:p>
          <a:p>
            <a:endParaRPr lang="en-GB" dirty="0">
              <a:ea typeface="+mn-lt"/>
              <a:cs typeface="+mn-lt"/>
            </a:endParaRPr>
          </a:p>
          <a:p>
            <a:r>
              <a:rPr lang="en-GB" dirty="0" err="1">
                <a:ea typeface="+mn-lt"/>
                <a:cs typeface="+mn-lt"/>
              </a:rPr>
              <a:t>Encyclopædia</a:t>
            </a:r>
            <a:r>
              <a:rPr lang="en-GB" dirty="0">
                <a:ea typeface="+mn-lt"/>
                <a:cs typeface="+mn-lt"/>
              </a:rPr>
              <a:t> Britannica. “Remington Typewriter.” </a:t>
            </a:r>
            <a:r>
              <a:rPr lang="en-GB" i="1" dirty="0" err="1">
                <a:ea typeface="+mn-lt"/>
                <a:cs typeface="+mn-lt"/>
              </a:rPr>
              <a:t>Encyclopædia</a:t>
            </a:r>
            <a:r>
              <a:rPr lang="en-GB" i="1" dirty="0">
                <a:ea typeface="+mn-lt"/>
                <a:cs typeface="+mn-lt"/>
              </a:rPr>
              <a:t> Britannica</a:t>
            </a:r>
            <a:r>
              <a:rPr lang="en-GB" dirty="0">
                <a:ea typeface="+mn-lt"/>
                <a:cs typeface="+mn-lt"/>
              </a:rPr>
              <a:t>, 13 Feb. 2018, </a:t>
            </a:r>
            <a:r>
              <a:rPr lang="en-GB" dirty="0">
                <a:ea typeface="+mn-lt"/>
                <a:cs typeface="+mn-lt"/>
                <a:hlinkClick r:id="rId3"/>
              </a:rPr>
              <a:t>www.britannica.com/technology/typewriter#/media/1/611749/210840</a:t>
            </a:r>
            <a:r>
              <a:rPr lang="en-GB" dirty="0">
                <a:ea typeface="+mn-lt"/>
                <a:cs typeface="+mn-lt"/>
              </a:rPr>
              <a:t>.</a:t>
            </a:r>
            <a:endParaRPr lang="en-GB"/>
          </a:p>
          <a:p>
            <a:endParaRPr lang="en-GB" dirty="0">
              <a:ea typeface="+mn-lt"/>
              <a:cs typeface="+mn-lt"/>
            </a:endParaRPr>
          </a:p>
          <a:p>
            <a:r>
              <a:rPr lang="en-GB" dirty="0">
                <a:ea typeface="+mn-lt"/>
                <a:cs typeface="+mn-lt"/>
              </a:rPr>
              <a:t>Klien, Genevieve. “Hologram Computers.” </a:t>
            </a:r>
            <a:r>
              <a:rPr lang="en-GB" i="1" dirty="0">
                <a:ea typeface="+mn-lt"/>
                <a:cs typeface="+mn-lt"/>
              </a:rPr>
              <a:t>Lifeboat Foundation</a:t>
            </a:r>
            <a:r>
              <a:rPr lang="en-GB" dirty="0">
                <a:ea typeface="+mn-lt"/>
                <a:cs typeface="+mn-lt"/>
              </a:rPr>
              <a:t>, 16 Aug. 2018, lifeboat.com/</a:t>
            </a:r>
            <a:r>
              <a:rPr lang="en-GB" dirty="0" err="1">
                <a:ea typeface="+mn-lt"/>
                <a:cs typeface="+mn-lt"/>
              </a:rPr>
              <a:t>blog.images</a:t>
            </a:r>
            <a:r>
              <a:rPr lang="en-GB" dirty="0">
                <a:ea typeface="+mn-lt"/>
                <a:cs typeface="+mn-lt"/>
              </a:rPr>
              <a:t>/hologram-computers-mobiaq-illuminair-holographic-computer-virtual-reality-augmented-virtuality-holography-computer-hologram-virtual-projection-developed-technology-realty-wide-screen-gamin.jpg.</a:t>
            </a:r>
            <a:endParaRPr lang="en-GB"/>
          </a:p>
          <a:p>
            <a:endParaRPr lang="en-GB" dirty="0">
              <a:ea typeface="+mn-lt"/>
              <a:cs typeface="+mn-lt"/>
            </a:endParaRPr>
          </a:p>
          <a:p>
            <a:r>
              <a:rPr lang="en-GB" dirty="0">
                <a:ea typeface="+mn-lt"/>
                <a:cs typeface="+mn-lt"/>
              </a:rPr>
              <a:t>Microsoft Windows. “Windows 10 Laptops.” </a:t>
            </a:r>
            <a:r>
              <a:rPr lang="en-GB" i="1" dirty="0">
                <a:ea typeface="+mn-lt"/>
                <a:cs typeface="+mn-lt"/>
              </a:rPr>
              <a:t>Microsoft</a:t>
            </a:r>
            <a:r>
              <a:rPr lang="en-GB" dirty="0">
                <a:ea typeface="+mn-lt"/>
                <a:cs typeface="+mn-lt"/>
              </a:rPr>
              <a:t>, 2020, </a:t>
            </a:r>
            <a:r>
              <a:rPr lang="en-GB" dirty="0">
                <a:ea typeface="+mn-lt"/>
                <a:cs typeface="+mn-lt"/>
                <a:hlinkClick r:id="rId4"/>
              </a:rPr>
              <a:t>www.microsoft.com/en-us/windows/windows-laptops</a:t>
            </a:r>
            <a:r>
              <a:rPr lang="en-GB" dirty="0">
                <a:ea typeface="+mn-lt"/>
                <a:cs typeface="+mn-lt"/>
              </a:rPr>
              <a:t>.</a:t>
            </a:r>
            <a:endParaRPr lang="en-GB"/>
          </a:p>
          <a:p>
            <a:endParaRPr lang="en-GB" dirty="0">
              <a:ea typeface="+mn-lt"/>
              <a:cs typeface="+mn-lt"/>
            </a:endParaRPr>
          </a:p>
          <a:p>
            <a:r>
              <a:rPr lang="en-GB" dirty="0">
                <a:ea typeface="+mn-lt"/>
                <a:cs typeface="+mn-lt"/>
              </a:rPr>
              <a:t>Tait, Amelia. “</a:t>
            </a:r>
            <a:r>
              <a:rPr lang="en-GB" dirty="0" err="1">
                <a:ea typeface="+mn-lt"/>
                <a:cs typeface="+mn-lt"/>
              </a:rPr>
              <a:t>NewStatesman</a:t>
            </a:r>
            <a:r>
              <a:rPr lang="en-GB" dirty="0">
                <a:ea typeface="+mn-lt"/>
                <a:cs typeface="+mn-lt"/>
              </a:rPr>
              <a:t>.” </a:t>
            </a:r>
            <a:r>
              <a:rPr lang="en-GB" i="1" dirty="0" err="1">
                <a:ea typeface="+mn-lt"/>
                <a:cs typeface="+mn-lt"/>
              </a:rPr>
              <a:t>NewStatesman</a:t>
            </a:r>
            <a:r>
              <a:rPr lang="en-GB" dirty="0">
                <a:ea typeface="+mn-lt"/>
                <a:cs typeface="+mn-lt"/>
              </a:rPr>
              <a:t>, 15 Sept. 2016, </a:t>
            </a:r>
            <a:r>
              <a:rPr lang="en-GB" dirty="0">
                <a:ea typeface="+mn-lt"/>
                <a:cs typeface="+mn-lt"/>
                <a:hlinkClick r:id="rId5"/>
              </a:rPr>
              <a:t>www.google.com/url?sa=i&amp;url=https%3A%2F%2Fwww.newstatesman.com%2Fculture%2Ffilm%2F2016%2F09%2Flist-ways-our-society-already-pixar-s-dystopia-wall-e&amp;psig=AOvVaw0VMFRntpEQcw2c33VwiUON&amp;ust=1586312547779000&amp;source=images&amp;cd=vfe&amp;ved=0CAIQjRxqFwoTCPjMq_Kg1egCFQAAAAAdAAAAABAD</a:t>
            </a:r>
            <a:r>
              <a:rPr lang="en-GB" dirty="0">
                <a:ea typeface="+mn-lt"/>
                <a:cs typeface="+mn-lt"/>
              </a:rPr>
              <a:t>.</a:t>
            </a:r>
            <a:endParaRPr lang="en-GB">
              <a:cs typeface="Calibri"/>
            </a:endParaRPr>
          </a:p>
          <a:p>
            <a:endParaRPr lang="en-GB" dirty="0">
              <a:cs typeface="Calibri"/>
            </a:endParaRPr>
          </a:p>
        </p:txBody>
      </p:sp>
    </p:spTree>
    <p:extLst>
      <p:ext uri="{BB962C8B-B14F-4D97-AF65-F5344CB8AC3E}">
        <p14:creationId xmlns:p14="http://schemas.microsoft.com/office/powerpoint/2010/main" val="2365035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Typewriter</vt:lpstr>
      <vt:lpstr>The Purpose</vt:lpstr>
      <vt:lpstr>Problems </vt:lpstr>
      <vt:lpstr>Problem and Solution</vt:lpstr>
      <vt:lpstr>Positives and Negatives</vt:lpstr>
      <vt:lpstr>The Future</vt:lpstr>
      <vt:lpstr>The Future</vt:lpstr>
      <vt:lpstr>Bibliography</vt:lpstr>
      <vt:lpstr>Photo 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946</cp:revision>
  <dcterms:created xsi:type="dcterms:W3CDTF">2020-03-13T03:50:15Z</dcterms:created>
  <dcterms:modified xsi:type="dcterms:W3CDTF">2020-04-09T19:05:14Z</dcterms:modified>
</cp:coreProperties>
</file>