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1"/>
  </p:sldMasterIdLst>
  <p:sldIdLst>
    <p:sldId id="256" r:id="rId2"/>
    <p:sldId id="257" r:id="rId3"/>
    <p:sldId id="262" r:id="rId4"/>
    <p:sldId id="260" r:id="rId5"/>
    <p:sldId id="263"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A51E9-9BEC-48B7-31E2-B384F5F2AC76}" v="349" dt="2022-06-15T17:15:25.818"/>
    <p1510:client id="{3813A4ED-D40B-4BD1-948F-E5B65AC70417}" v="66" dt="2022-06-14T01:38:58.845"/>
    <p1510:client id="{53DAA514-4EAE-EFB7-A934-184CF5202CE5}" v="46" dt="2022-06-20T18:06:28.364"/>
    <p1510:client id="{6C066881-898A-81B4-6DDE-97CB0FD15282}" v="1385" dt="2022-06-16T22:04:39.913"/>
    <p1510:client id="{731580D8-C3D0-4F15-BE0A-FBC9C66C42B2}" v="53" dt="2022-06-20T16:34:36.946"/>
    <p1510:client id="{A8A2C9A2-B063-003A-8DD7-9604AD66212E}" v="23" dt="2022-06-19T03:36:57.655"/>
    <p1510:client id="{C0C3D22B-1112-A9CD-4CA2-A46898CAB46B}" v="16" dt="2022-06-16T16:19:31.828"/>
    <p1510:client id="{E6B76F33-37AD-4FDB-9F6D-4FAFA6EFC831}" v="1" dt="2022-06-19T03:20:27.172"/>
    <p1510:client id="{E87541FE-CD69-03C8-188A-D56D9803F6F2}" v="3228" dt="2022-06-20T05:16:49.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&#65279;<?xml version="1.0" encoding="utf-8"?><Relationships xmlns="http://schemas.openxmlformats.org/package/2006/relationships"><Relationship Type="http://schemas.openxmlformats.org/officeDocument/2006/relationships/presProps" Target="presProps.xml" Id="rId8" /><Relationship Type="http://schemas.microsoft.com/office/2015/10/relationships/revisionInfo" Target="revisionInfo.xml" Id="rId13" /><Relationship Type="http://schemas.openxmlformats.org/officeDocument/2006/relationships/slide" Target="slides/slide2.xml" Id="rId3" /><Relationship Type="http://schemas.openxmlformats.org/officeDocument/2006/relationships/slide" Target="slides/slide6.xml" Id="rId7" /><Relationship Type="http://schemas.openxmlformats.org/officeDocument/2006/relationships/slide" Target="slides/slide1.xml" Id="rId2"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tableStyles" Target="tableStyles.xml" Id="rId11" /><Relationship Type="http://schemas.openxmlformats.org/officeDocument/2006/relationships/slide" Target="slides/slide4.xml" Id="rId5" /><Relationship Type="http://schemas.openxmlformats.org/officeDocument/2006/relationships/theme" Target="theme/theme1.xml" Id="rId10" /><Relationship Type="http://schemas.openxmlformats.org/officeDocument/2006/relationships/slide" Target="slides/slide3.xml" Id="rId4" /><Relationship Type="http://schemas.openxmlformats.org/officeDocument/2006/relationships/viewProps" Target="viewProps.xml" Id="rId9"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44079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3490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0356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766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28925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3753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2234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7966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03469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25556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83535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07231080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background pattern&#10;&#10;Description automatically generated">
            <a:extLst>
              <a:ext uri="{FF2B5EF4-FFF2-40B4-BE49-F238E27FC236}">
                <a16:creationId xmlns:a16="http://schemas.microsoft.com/office/drawing/2014/main" id="{D8401906-F818-CD8E-EB1C-B99775EFC62A}"/>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8"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8000">
                <a:solidFill>
                  <a:srgbClr val="FFFFFF"/>
                </a:solidFill>
                <a:latin typeface="Times New Roman"/>
                <a:cs typeface="Calibri Light"/>
              </a:rPr>
              <a:t>Thailand</a:t>
            </a:r>
            <a:endParaRPr lang="en-US" sz="8000">
              <a:solidFill>
                <a:srgbClr val="FFFFFF"/>
              </a:solidFill>
              <a:latin typeface="Times New Roman"/>
              <a:cs typeface="Times New Roman"/>
            </a:endParaRP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2200">
                <a:solidFill>
                  <a:srgbClr val="FFFFFF"/>
                </a:solidFill>
                <a:latin typeface="Times New Roman"/>
                <a:cs typeface="Calibri"/>
              </a:rPr>
              <a:t>Socials Studies 10</a:t>
            </a:r>
            <a:endParaRPr lang="en-US" sz="2200">
              <a:solidFill>
                <a:srgbClr val="FFFFFF"/>
              </a:solidFill>
            </a:endParaRPr>
          </a:p>
          <a:p>
            <a:r>
              <a:rPr lang="en-US" sz="2200">
                <a:solidFill>
                  <a:srgbClr val="FFFFFF"/>
                </a:solidFill>
                <a:latin typeface="Times New Roman"/>
                <a:cs typeface="Calibri"/>
              </a:rPr>
              <a:t>Pahlika Suthakaran</a:t>
            </a:r>
          </a:p>
          <a:p>
            <a:r>
              <a:rPr lang="en-US" sz="2200">
                <a:solidFill>
                  <a:srgbClr val="FFFFFF"/>
                </a:solidFill>
                <a:latin typeface="Times New Roman"/>
                <a:cs typeface="Calibri"/>
              </a:rPr>
              <a:t>Block 5</a:t>
            </a:r>
          </a:p>
        </p:txBody>
      </p:sp>
      <p:sp>
        <p:nvSpPr>
          <p:cNvPr id="4" name="TextBox 3">
            <a:extLst>
              <a:ext uri="{FF2B5EF4-FFF2-40B4-BE49-F238E27FC236}">
                <a16:creationId xmlns:a16="http://schemas.microsoft.com/office/drawing/2014/main" id="{40ECEF32-DF9D-A3CE-FC59-C028627F259F}"/>
              </a:ext>
            </a:extLst>
          </p:cNvPr>
          <p:cNvSpPr txBox="1"/>
          <p:nvPr/>
        </p:nvSpPr>
        <p:spPr>
          <a:xfrm>
            <a:off x="2864069" y="17131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0" name="Rectangle 30">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2">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428A6A-E769-9FB6-B095-9CE42365E755}"/>
              </a:ext>
            </a:extLst>
          </p:cNvPr>
          <p:cNvSpPr>
            <a:spLocks noGrp="1"/>
          </p:cNvSpPr>
          <p:nvPr>
            <p:ph type="title"/>
          </p:nvPr>
        </p:nvSpPr>
        <p:spPr>
          <a:xfrm>
            <a:off x="641776" y="637523"/>
            <a:ext cx="3941121" cy="1386733"/>
          </a:xfrm>
        </p:spPr>
        <p:txBody>
          <a:bodyPr vert="horz" lIns="91440" tIns="45720" rIns="91440" bIns="45720" rtlCol="0" anchor="ctr">
            <a:normAutofit/>
          </a:bodyPr>
          <a:lstStyle/>
          <a:p>
            <a:r>
              <a:rPr lang="en-US" sz="3600" kern="1200">
                <a:solidFill>
                  <a:srgbClr val="FFFFFF"/>
                </a:solidFill>
                <a:latin typeface="+mj-lt"/>
                <a:ea typeface="+mj-ea"/>
                <a:cs typeface="+mj-cs"/>
              </a:rPr>
              <a:t>Country Info</a:t>
            </a:r>
          </a:p>
        </p:txBody>
      </p:sp>
      <p:pic>
        <p:nvPicPr>
          <p:cNvPr id="14" name="Picture 15" descr="A picture containing outdoor, building, place of worship&#10;&#10;Description automatically generated">
            <a:extLst>
              <a:ext uri="{FF2B5EF4-FFF2-40B4-BE49-F238E27FC236}">
                <a16:creationId xmlns:a16="http://schemas.microsoft.com/office/drawing/2014/main" id="{BAFC4499-FE76-5C68-6EC4-8B6B5407B039}"/>
              </a:ext>
            </a:extLst>
          </p:cNvPr>
          <p:cNvPicPr>
            <a:picLocks noChangeAspect="1"/>
          </p:cNvPicPr>
          <p:nvPr/>
        </p:nvPicPr>
        <p:blipFill rotWithShape="1">
          <a:blip r:embed="rId2"/>
          <a:srcRect t="32579" r="1" b="1013"/>
          <a:stretch/>
        </p:blipFill>
        <p:spPr>
          <a:xfrm>
            <a:off x="4968250" y="324472"/>
            <a:ext cx="4556762" cy="2012328"/>
          </a:xfrm>
          <a:prstGeom prst="rect">
            <a:avLst/>
          </a:prstGeom>
        </p:spPr>
      </p:pic>
      <p:pic>
        <p:nvPicPr>
          <p:cNvPr id="4" name="Picture 4" descr="Map&#10;&#10;Description automatically generated">
            <a:extLst>
              <a:ext uri="{FF2B5EF4-FFF2-40B4-BE49-F238E27FC236}">
                <a16:creationId xmlns:a16="http://schemas.microsoft.com/office/drawing/2014/main" id="{6E0F6D0A-8ABB-4587-4CD8-9573249D4F70}"/>
              </a:ext>
            </a:extLst>
          </p:cNvPr>
          <p:cNvPicPr>
            <a:picLocks noGrp="1" noChangeAspect="1"/>
          </p:cNvPicPr>
          <p:nvPr>
            <p:ph idx="1"/>
          </p:nvPr>
        </p:nvPicPr>
        <p:blipFill rotWithShape="1">
          <a:blip r:embed="rId3"/>
          <a:srcRect t="6572" r="6" b="31928"/>
          <a:stretch/>
        </p:blipFill>
        <p:spPr>
          <a:xfrm>
            <a:off x="9617743" y="333326"/>
            <a:ext cx="2251026" cy="2013766"/>
          </a:xfrm>
          <a:prstGeom prst="rect">
            <a:avLst/>
          </a:prstGeom>
        </p:spPr>
      </p:pic>
      <p:pic>
        <p:nvPicPr>
          <p:cNvPr id="6" name="Picture 6">
            <a:extLst>
              <a:ext uri="{FF2B5EF4-FFF2-40B4-BE49-F238E27FC236}">
                <a16:creationId xmlns:a16="http://schemas.microsoft.com/office/drawing/2014/main" id="{5FA6EAE8-2BCC-7BE7-5E65-E0DBA1150097}"/>
              </a:ext>
            </a:extLst>
          </p:cNvPr>
          <p:cNvPicPr>
            <a:picLocks noChangeAspect="1"/>
          </p:cNvPicPr>
          <p:nvPr/>
        </p:nvPicPr>
        <p:blipFill rotWithShape="1">
          <a:blip r:embed="rId4"/>
          <a:srcRect t="15958" r="3" b="23973"/>
          <a:stretch/>
        </p:blipFill>
        <p:spPr>
          <a:xfrm>
            <a:off x="320044" y="2429124"/>
            <a:ext cx="4571276" cy="4108021"/>
          </a:xfrm>
          <a:prstGeom prst="rect">
            <a:avLst/>
          </a:prstGeom>
        </p:spPr>
      </p:pic>
      <p:sp>
        <p:nvSpPr>
          <p:cNvPr id="42" name="Rectangle 34">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4733A51-DA73-F0B0-18DA-4BB5D88793DE}"/>
              </a:ext>
            </a:extLst>
          </p:cNvPr>
          <p:cNvSpPr txBox="1"/>
          <p:nvPr/>
        </p:nvSpPr>
        <p:spPr>
          <a:xfrm>
            <a:off x="5136035" y="2511937"/>
            <a:ext cx="4217278" cy="389127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indent="-228600">
              <a:lnSpc>
                <a:spcPct val="90000"/>
              </a:lnSpc>
              <a:spcAft>
                <a:spcPts val="600"/>
              </a:spcAft>
              <a:buFont typeface="Arial" panose="020B0604020202020204" pitchFamily="34" charset="0"/>
              <a:buChar char="•"/>
            </a:pPr>
            <a:r>
              <a:rPr lang="en-US" sz="1900" dirty="0">
                <a:solidFill>
                  <a:srgbClr val="FFFFFF"/>
                </a:solidFill>
              </a:rPr>
              <a:t>Thailand is a Southeast Asian country and is known for its tropical beaches, temples, and royal palaces.</a:t>
            </a:r>
            <a:endParaRPr lang="en-US" sz="1900" dirty="0">
              <a:solidFill>
                <a:srgbClr val="FFFFFF"/>
              </a:solidFill>
              <a:cs typeface="Calibri"/>
            </a:endParaRPr>
          </a:p>
          <a:p>
            <a:pPr indent="-228600">
              <a:lnSpc>
                <a:spcPct val="90000"/>
              </a:lnSpc>
              <a:spcAft>
                <a:spcPts val="600"/>
              </a:spcAft>
              <a:buFont typeface="Arial" panose="020B0604020202020204" pitchFamily="34" charset="0"/>
              <a:buChar char="•"/>
            </a:pPr>
            <a:r>
              <a:rPr lang="en-US" sz="1900" dirty="0">
                <a:solidFill>
                  <a:srgbClr val="FFFFFF"/>
                </a:solidFill>
                <a:cs typeface="Calibri"/>
              </a:rPr>
              <a:t>The capital city of Thailand is Bangkok, and the country has 77 provinces.</a:t>
            </a:r>
          </a:p>
          <a:p>
            <a:pPr indent="-228600">
              <a:lnSpc>
                <a:spcPct val="90000"/>
              </a:lnSpc>
              <a:spcAft>
                <a:spcPts val="600"/>
              </a:spcAft>
              <a:buFont typeface="Arial" panose="020B0604020202020204" pitchFamily="34" charset="0"/>
              <a:buChar char="•"/>
            </a:pPr>
            <a:r>
              <a:rPr lang="en-US" sz="1900" dirty="0">
                <a:solidFill>
                  <a:srgbClr val="FFFFFF"/>
                </a:solidFill>
              </a:rPr>
              <a:t>Thailand's national and royal symbol is the Garuda bird the Mount of Lord Vishnu. It is half man and half bird from, and it originated from both Buddhism and Hinduism.</a:t>
            </a:r>
            <a:endParaRPr lang="en-US" sz="1900" dirty="0">
              <a:solidFill>
                <a:srgbClr val="FFFFFF"/>
              </a:solidFill>
              <a:cs typeface="Calibri"/>
            </a:endParaRPr>
          </a:p>
          <a:p>
            <a:pPr indent="-228600">
              <a:lnSpc>
                <a:spcPct val="90000"/>
              </a:lnSpc>
              <a:spcAft>
                <a:spcPts val="600"/>
              </a:spcAft>
              <a:buFont typeface="Arial" panose="020B0604020202020204" pitchFamily="34" charset="0"/>
              <a:buChar char="•"/>
            </a:pPr>
            <a:r>
              <a:rPr lang="en-US" sz="1900" dirty="0">
                <a:solidFill>
                  <a:srgbClr val="FFFFFF"/>
                </a:solidFill>
              </a:rPr>
              <a:t>An animal that represents Thailand would be the elephant because of the important roles it played throughout Thailand's history</a:t>
            </a:r>
            <a:endParaRPr lang="en-US" sz="1900" dirty="0">
              <a:solidFill>
                <a:srgbClr val="FFFFFF"/>
              </a:solidFill>
              <a:cs typeface="Calibri"/>
            </a:endParaRPr>
          </a:p>
          <a:p>
            <a:pPr indent="-228600">
              <a:lnSpc>
                <a:spcPct val="90000"/>
              </a:lnSpc>
              <a:spcAft>
                <a:spcPts val="600"/>
              </a:spcAft>
              <a:buFont typeface="Arial" panose="020B0604020202020204" pitchFamily="34" charset="0"/>
              <a:buChar char="•"/>
            </a:pPr>
            <a:endParaRPr lang="en-US" sz="1900">
              <a:solidFill>
                <a:srgbClr val="FFFFFF"/>
              </a:solidFill>
              <a:cs typeface="Calibri"/>
            </a:endParaRPr>
          </a:p>
        </p:txBody>
      </p:sp>
      <p:pic>
        <p:nvPicPr>
          <p:cNvPr id="10" name="Picture 10">
            <a:extLst>
              <a:ext uri="{FF2B5EF4-FFF2-40B4-BE49-F238E27FC236}">
                <a16:creationId xmlns:a16="http://schemas.microsoft.com/office/drawing/2014/main" id="{BF242587-EDC1-801B-04D8-C5AA7EF273D8}"/>
              </a:ext>
            </a:extLst>
          </p:cNvPr>
          <p:cNvPicPr>
            <a:picLocks noChangeAspect="1"/>
          </p:cNvPicPr>
          <p:nvPr/>
        </p:nvPicPr>
        <p:blipFill rotWithShape="1">
          <a:blip r:embed="rId5"/>
          <a:srcRect t="16578" r="2" b="2"/>
          <a:stretch/>
        </p:blipFill>
        <p:spPr>
          <a:xfrm>
            <a:off x="9617746" y="2426918"/>
            <a:ext cx="2251025" cy="1998429"/>
          </a:xfrm>
          <a:prstGeom prst="rect">
            <a:avLst/>
          </a:prstGeom>
        </p:spPr>
      </p:pic>
      <p:pic>
        <p:nvPicPr>
          <p:cNvPr id="7" name="Picture 3" descr="Chart&#10;&#10;Description automatically generated">
            <a:extLst>
              <a:ext uri="{FF2B5EF4-FFF2-40B4-BE49-F238E27FC236}">
                <a16:creationId xmlns:a16="http://schemas.microsoft.com/office/drawing/2014/main" id="{929C96C4-25C8-25B6-89E9-8112D0438A4A}"/>
              </a:ext>
            </a:extLst>
          </p:cNvPr>
          <p:cNvPicPr>
            <a:picLocks noChangeAspect="1"/>
          </p:cNvPicPr>
          <p:nvPr/>
        </p:nvPicPr>
        <p:blipFill rotWithShape="1">
          <a:blip r:embed="rId6"/>
          <a:srcRect l="66" r="10679" b="8"/>
          <a:stretch/>
        </p:blipFill>
        <p:spPr>
          <a:xfrm>
            <a:off x="9617746" y="4492662"/>
            <a:ext cx="2338109" cy="2123446"/>
          </a:xfrm>
          <a:prstGeom prst="rect">
            <a:avLst/>
          </a:prstGeom>
        </p:spPr>
      </p:pic>
      <p:sp>
        <p:nvSpPr>
          <p:cNvPr id="9" name="TextBox 8">
            <a:extLst>
              <a:ext uri="{FF2B5EF4-FFF2-40B4-BE49-F238E27FC236}">
                <a16:creationId xmlns:a16="http://schemas.microsoft.com/office/drawing/2014/main" id="{E0D4E908-B195-AF96-2E08-4F942F23BFFF}"/>
              </a:ext>
            </a:extLst>
          </p:cNvPr>
          <p:cNvSpPr txBox="1"/>
          <p:nvPr/>
        </p:nvSpPr>
        <p:spPr>
          <a:xfrm>
            <a:off x="8120743" y="23295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Tree>
    <p:extLst>
      <p:ext uri="{BB962C8B-B14F-4D97-AF65-F5344CB8AC3E}">
        <p14:creationId xmlns:p14="http://schemas.microsoft.com/office/powerpoint/2010/main" val="407387772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4EC1F-1E86-3B1C-033C-9B610E8F9686}"/>
              </a:ext>
            </a:extLst>
          </p:cNvPr>
          <p:cNvSpPr>
            <a:spLocks noGrp="1"/>
          </p:cNvSpPr>
          <p:nvPr>
            <p:ph type="title"/>
          </p:nvPr>
        </p:nvSpPr>
        <p:spPr>
          <a:xfrm>
            <a:off x="804672" y="723578"/>
            <a:ext cx="3387106" cy="1645501"/>
          </a:xfrm>
        </p:spPr>
        <p:txBody>
          <a:bodyPr>
            <a:normAutofit/>
          </a:bodyPr>
          <a:lstStyle/>
          <a:p>
            <a:r>
              <a:rPr lang="en-US">
                <a:cs typeface="Calibri Light"/>
              </a:rPr>
              <a:t>Past and Future</a:t>
            </a:r>
            <a:endParaRPr lang="en-US"/>
          </a:p>
        </p:txBody>
      </p:sp>
      <p:sp>
        <p:nvSpPr>
          <p:cNvPr id="3" name="Content Placeholder 2">
            <a:extLst>
              <a:ext uri="{FF2B5EF4-FFF2-40B4-BE49-F238E27FC236}">
                <a16:creationId xmlns:a16="http://schemas.microsoft.com/office/drawing/2014/main" id="{64815759-E52C-22B2-5371-1DCDB79CE38B}"/>
              </a:ext>
            </a:extLst>
          </p:cNvPr>
          <p:cNvSpPr>
            <a:spLocks noGrp="1"/>
          </p:cNvSpPr>
          <p:nvPr>
            <p:ph idx="1"/>
          </p:nvPr>
        </p:nvSpPr>
        <p:spPr>
          <a:xfrm>
            <a:off x="282158" y="2359782"/>
            <a:ext cx="4069276" cy="4027637"/>
          </a:xfrm>
        </p:spPr>
        <p:txBody>
          <a:bodyPr vert="horz" lIns="91440" tIns="45720" rIns="91440" bIns="45720" rtlCol="0" anchor="t">
            <a:normAutofit/>
          </a:bodyPr>
          <a:lstStyle/>
          <a:p>
            <a:pPr marL="0" indent="0">
              <a:buNone/>
            </a:pPr>
            <a:r>
              <a:rPr lang="en-US" sz="1700" dirty="0">
                <a:ea typeface="+mn-lt"/>
                <a:cs typeface="+mn-lt"/>
              </a:rPr>
              <a:t>Population 69,648,117 in 2022</a:t>
            </a:r>
            <a:endParaRPr lang="en-US" dirty="0">
              <a:ea typeface="+mn-lt"/>
              <a:cs typeface="+mn-lt"/>
            </a:endParaRPr>
          </a:p>
          <a:p>
            <a:pPr marL="0" indent="0">
              <a:buNone/>
            </a:pPr>
            <a:r>
              <a:rPr lang="en-US" sz="1700" dirty="0">
                <a:ea typeface="+mn-lt"/>
                <a:cs typeface="+mn-lt"/>
              </a:rPr>
              <a:t>Growth rate percent is 0.25%</a:t>
            </a:r>
            <a:endParaRPr lang="en-US" dirty="0">
              <a:ea typeface="+mn-lt"/>
              <a:cs typeface="+mn-lt"/>
            </a:endParaRPr>
          </a:p>
          <a:p>
            <a:pPr marL="0" indent="0">
              <a:buNone/>
            </a:pPr>
            <a:r>
              <a:rPr lang="en-US" sz="1700" dirty="0">
                <a:ea typeface="+mn-lt"/>
                <a:cs typeface="+mn-lt"/>
              </a:rPr>
              <a:t>Life expectancy at birth for males are 74.7 and for females it is 80.8</a:t>
            </a:r>
            <a:endParaRPr lang="en-US" dirty="0">
              <a:ea typeface="+mn-lt"/>
              <a:cs typeface="+mn-lt"/>
            </a:endParaRPr>
          </a:p>
          <a:p>
            <a:pPr marL="0" indent="0">
              <a:buNone/>
            </a:pPr>
            <a:r>
              <a:rPr lang="en-US" sz="1700" dirty="0">
                <a:ea typeface="+mn-lt"/>
                <a:cs typeface="+mn-lt"/>
              </a:rPr>
              <a:t>Under five mortality rate (per 1000) is 8.7</a:t>
            </a:r>
            <a:endParaRPr lang="en-US" dirty="0">
              <a:cs typeface="Calibri"/>
            </a:endParaRPr>
          </a:p>
          <a:p>
            <a:pPr marL="0" indent="0">
              <a:buNone/>
            </a:pPr>
            <a:r>
              <a:rPr lang="en-US" sz="1700" dirty="0">
                <a:ea typeface="+mn-lt"/>
                <a:cs typeface="+mn-lt"/>
              </a:rPr>
              <a:t>Thailand's population pyramid in 2022 is at stage 3 – Late Expanding</a:t>
            </a:r>
          </a:p>
        </p:txBody>
      </p:sp>
      <p:sp>
        <p:nvSpPr>
          <p:cNvPr id="43" name="Rectangle 39">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4" descr="Chart&#10;&#10;Description automatically generated">
            <a:extLst>
              <a:ext uri="{FF2B5EF4-FFF2-40B4-BE49-F238E27FC236}">
                <a16:creationId xmlns:a16="http://schemas.microsoft.com/office/drawing/2014/main" id="{B401C679-F087-A850-0CB4-A3C3BF3D9BB7}"/>
              </a:ext>
            </a:extLst>
          </p:cNvPr>
          <p:cNvPicPr>
            <a:picLocks noChangeAspect="1"/>
          </p:cNvPicPr>
          <p:nvPr/>
        </p:nvPicPr>
        <p:blipFill>
          <a:blip r:embed="rId2"/>
          <a:stretch>
            <a:fillRect/>
          </a:stretch>
        </p:blipFill>
        <p:spPr>
          <a:xfrm>
            <a:off x="5009463" y="474404"/>
            <a:ext cx="3775899" cy="2954640"/>
          </a:xfrm>
          <a:prstGeom prst="rect">
            <a:avLst/>
          </a:prstGeom>
        </p:spPr>
      </p:pic>
      <p:sp>
        <p:nvSpPr>
          <p:cNvPr id="44" name="Rectangle 43">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3" descr="Map&#10;&#10;Description automatically generated">
            <a:extLst>
              <a:ext uri="{FF2B5EF4-FFF2-40B4-BE49-F238E27FC236}">
                <a16:creationId xmlns:a16="http://schemas.microsoft.com/office/drawing/2014/main" id="{3A2755AF-6305-91BC-097A-00D21BAD0997}"/>
              </a:ext>
            </a:extLst>
          </p:cNvPr>
          <p:cNvPicPr>
            <a:picLocks noChangeAspect="1"/>
          </p:cNvPicPr>
          <p:nvPr/>
        </p:nvPicPr>
        <p:blipFill rotWithShape="1">
          <a:blip r:embed="rId3"/>
          <a:srcRect l="-1471" t="3183" r="1471" b="5040"/>
          <a:stretch/>
        </p:blipFill>
        <p:spPr>
          <a:xfrm>
            <a:off x="9432820" y="474133"/>
            <a:ext cx="2132141" cy="2717800"/>
          </a:xfrm>
          <a:prstGeom prst="rect">
            <a:avLst/>
          </a:prstGeom>
        </p:spPr>
      </p:pic>
      <p:sp>
        <p:nvSpPr>
          <p:cNvPr id="46" name="Rectangle 45">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0" descr="A picture containing shape&#10;&#10;Description automatically generated">
            <a:extLst>
              <a:ext uri="{FF2B5EF4-FFF2-40B4-BE49-F238E27FC236}">
                <a16:creationId xmlns:a16="http://schemas.microsoft.com/office/drawing/2014/main" id="{C118A080-CEC2-2648-6C19-00AE2C79C6E4}"/>
              </a:ext>
            </a:extLst>
          </p:cNvPr>
          <p:cNvPicPr>
            <a:picLocks noChangeAspect="1"/>
          </p:cNvPicPr>
          <p:nvPr/>
        </p:nvPicPr>
        <p:blipFill>
          <a:blip r:embed="rId4"/>
          <a:stretch>
            <a:fillRect/>
          </a:stretch>
        </p:blipFill>
        <p:spPr>
          <a:xfrm>
            <a:off x="5109053" y="4318312"/>
            <a:ext cx="3576718" cy="2065554"/>
          </a:xfrm>
          <a:prstGeom prst="rect">
            <a:avLst/>
          </a:prstGeom>
        </p:spPr>
      </p:pic>
      <p:sp>
        <p:nvSpPr>
          <p:cNvPr id="48" name="Rectangle 47">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Chart&#10;&#10;Description automatically generated">
            <a:extLst>
              <a:ext uri="{FF2B5EF4-FFF2-40B4-BE49-F238E27FC236}">
                <a16:creationId xmlns:a16="http://schemas.microsoft.com/office/drawing/2014/main" id="{6030E99A-FAC5-9F75-5E25-18257483E44A}"/>
              </a:ext>
            </a:extLst>
          </p:cNvPr>
          <p:cNvPicPr>
            <a:picLocks noChangeAspect="1"/>
          </p:cNvPicPr>
          <p:nvPr/>
        </p:nvPicPr>
        <p:blipFill>
          <a:blip r:embed="rId5"/>
          <a:stretch>
            <a:fillRect/>
          </a:stretch>
        </p:blipFill>
        <p:spPr>
          <a:xfrm>
            <a:off x="9279639" y="4069968"/>
            <a:ext cx="2438503" cy="1914224"/>
          </a:xfrm>
          <a:prstGeom prst="rect">
            <a:avLst/>
          </a:prstGeom>
        </p:spPr>
      </p:pic>
      <p:sp>
        <p:nvSpPr>
          <p:cNvPr id="11" name="TextBox 10">
            <a:extLst>
              <a:ext uri="{FF2B5EF4-FFF2-40B4-BE49-F238E27FC236}">
                <a16:creationId xmlns:a16="http://schemas.microsoft.com/office/drawing/2014/main" id="{BB4E923F-03B7-A1B0-8466-72543CE0D011}"/>
              </a:ext>
            </a:extLst>
          </p:cNvPr>
          <p:cNvSpPr txBox="1"/>
          <p:nvPr/>
        </p:nvSpPr>
        <p:spPr>
          <a:xfrm>
            <a:off x="10051143" y="6059715"/>
            <a:ext cx="8998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Stable</a:t>
            </a:r>
          </a:p>
        </p:txBody>
      </p:sp>
      <p:sp>
        <p:nvSpPr>
          <p:cNvPr id="12" name="TextBox 11">
            <a:extLst>
              <a:ext uri="{FF2B5EF4-FFF2-40B4-BE49-F238E27FC236}">
                <a16:creationId xmlns:a16="http://schemas.microsoft.com/office/drawing/2014/main" id="{FBAFC5E0-B2F7-F683-DBE4-C9605AC40EDC}"/>
              </a:ext>
            </a:extLst>
          </p:cNvPr>
          <p:cNvSpPr txBox="1"/>
          <p:nvPr/>
        </p:nvSpPr>
        <p:spPr>
          <a:xfrm>
            <a:off x="6311446" y="3510190"/>
            <a:ext cx="12917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Expanding</a:t>
            </a:r>
          </a:p>
        </p:txBody>
      </p:sp>
    </p:spTree>
    <p:extLst>
      <p:ext uri="{BB962C8B-B14F-4D97-AF65-F5344CB8AC3E}">
        <p14:creationId xmlns:p14="http://schemas.microsoft.com/office/powerpoint/2010/main" val="194061161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6B854E-DB13-0B1F-95AB-A6E6D36775E7}"/>
              </a:ext>
            </a:extLst>
          </p:cNvPr>
          <p:cNvSpPr>
            <a:spLocks noGrp="1"/>
          </p:cNvSpPr>
          <p:nvPr>
            <p:ph type="title"/>
          </p:nvPr>
        </p:nvSpPr>
        <p:spPr>
          <a:xfrm>
            <a:off x="4653887" y="609600"/>
            <a:ext cx="6564574" cy="1330518"/>
          </a:xfrm>
        </p:spPr>
        <p:txBody>
          <a:bodyPr>
            <a:normAutofit/>
          </a:bodyPr>
          <a:lstStyle/>
          <a:p>
            <a:r>
              <a:rPr lang="en-US">
                <a:ea typeface="Calibri Light"/>
                <a:cs typeface="Calibri Light"/>
              </a:rPr>
              <a:t>Resource Production</a:t>
            </a:r>
            <a:endParaRPr lang="en-US" err="1"/>
          </a:p>
        </p:txBody>
      </p:sp>
      <p:pic>
        <p:nvPicPr>
          <p:cNvPr id="4" name="Picture 4" descr="Map&#10;&#10;Description automatically generated">
            <a:extLst>
              <a:ext uri="{FF2B5EF4-FFF2-40B4-BE49-F238E27FC236}">
                <a16:creationId xmlns:a16="http://schemas.microsoft.com/office/drawing/2014/main" id="{4208CFC7-DD21-FF87-DD59-7DBC93877AA3}"/>
              </a:ext>
            </a:extLst>
          </p:cNvPr>
          <p:cNvPicPr>
            <a:picLocks noChangeAspect="1"/>
          </p:cNvPicPr>
          <p:nvPr/>
        </p:nvPicPr>
        <p:blipFill rotWithShape="1">
          <a:blip r:embed="rId2"/>
          <a:srcRect r="4" b="28258"/>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5" name="Picture 5" descr="Map&#10;&#10;Description automatically generated">
            <a:extLst>
              <a:ext uri="{FF2B5EF4-FFF2-40B4-BE49-F238E27FC236}">
                <a16:creationId xmlns:a16="http://schemas.microsoft.com/office/drawing/2014/main" id="{87195522-E4AF-9BDE-2244-A0146C95BE72}"/>
              </a:ext>
            </a:extLst>
          </p:cNvPr>
          <p:cNvPicPr>
            <a:picLocks noChangeAspect="1"/>
          </p:cNvPicPr>
          <p:nvPr/>
        </p:nvPicPr>
        <p:blipFill rotWithShape="1">
          <a:blip r:embed="rId3"/>
          <a:srcRect l="8932" r="287" b="-4"/>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Content Placeholder 2">
            <a:extLst>
              <a:ext uri="{FF2B5EF4-FFF2-40B4-BE49-F238E27FC236}">
                <a16:creationId xmlns:a16="http://schemas.microsoft.com/office/drawing/2014/main" id="{942B8D0C-B205-16D9-770B-AD8D8ED0C7E5}"/>
              </a:ext>
            </a:extLst>
          </p:cNvPr>
          <p:cNvSpPr>
            <a:spLocks noGrp="1"/>
          </p:cNvSpPr>
          <p:nvPr>
            <p:ph idx="1"/>
          </p:nvPr>
        </p:nvSpPr>
        <p:spPr>
          <a:xfrm>
            <a:off x="4653887" y="2193779"/>
            <a:ext cx="7275773" cy="4460451"/>
          </a:xfrm>
        </p:spPr>
        <p:txBody>
          <a:bodyPr vert="horz" lIns="91440" tIns="45720" rIns="91440" bIns="45720" rtlCol="0" anchor="t">
            <a:normAutofit/>
          </a:bodyPr>
          <a:lstStyle/>
          <a:p>
            <a:pPr marL="0" indent="0">
              <a:buNone/>
            </a:pPr>
            <a:endParaRPr lang="en-US" sz="1700">
              <a:cs typeface="Calibri"/>
            </a:endParaRPr>
          </a:p>
          <a:p>
            <a:r>
              <a:rPr lang="en-US" sz="1700" dirty="0">
                <a:ea typeface="Calibri"/>
                <a:cs typeface="Calibri"/>
              </a:rPr>
              <a:t>The agricultural production in Thailand consists of rice, cassava, corn, mangoes, pineapples, durians, cashews, and vegetables. Rice is the largest agricultural production in Thailand with 60 percent of 13 million farmers growing it.</a:t>
            </a:r>
          </a:p>
          <a:p>
            <a:r>
              <a:rPr lang="en-US" sz="1700" b="1" u="sng" dirty="0">
                <a:ea typeface="Calibri"/>
                <a:cs typeface="Calibri"/>
              </a:rPr>
              <a:t>Exports:</a:t>
            </a:r>
            <a:r>
              <a:rPr lang="en-US" sz="1700" dirty="0">
                <a:ea typeface="Calibri"/>
                <a:cs typeface="Calibri"/>
              </a:rPr>
              <a:t> Machinery (16.8%), vehicles(11.9%), Rubber(7.4%), Gems(3.7%),  fruits and nuts(2.3%), meat and seafood(2.2%), and rice(6-6.3 million tons this year)</a:t>
            </a:r>
          </a:p>
          <a:p>
            <a:r>
              <a:rPr lang="en-US" sz="1700" b="1" u="sng" dirty="0">
                <a:ea typeface="Calibri"/>
                <a:cs typeface="Calibri"/>
              </a:rPr>
              <a:t>Imports: </a:t>
            </a:r>
            <a:r>
              <a:rPr lang="en-US" sz="1700" dirty="0">
                <a:ea typeface="Calibri"/>
                <a:cs typeface="Calibri"/>
              </a:rPr>
              <a:t>Petroleum, circuits, gold, iron and steel, copper, and medical apparatuses.</a:t>
            </a:r>
          </a:p>
          <a:p>
            <a:r>
              <a:rPr lang="en-US" sz="1700" dirty="0">
                <a:ea typeface="+mn-lt"/>
                <a:cs typeface="+mn-lt"/>
              </a:rPr>
              <a:t>Major crops include sugarcane, cassava, shallots, potatoes, garlic and onions. In 2018 it was reported that Thailand has 32.9 percent arable land.</a:t>
            </a:r>
          </a:p>
          <a:p>
            <a:r>
              <a:rPr lang="en-US" sz="1700" dirty="0">
                <a:ea typeface="+mn-lt"/>
                <a:cs typeface="+mn-lt"/>
              </a:rPr>
              <a:t>Between 36 and 41% of total land in Thailand is classified as agricultural, and 28–33% is classified as forestland. </a:t>
            </a:r>
          </a:p>
        </p:txBody>
      </p:sp>
    </p:spTree>
    <p:extLst>
      <p:ext uri="{BB962C8B-B14F-4D97-AF65-F5344CB8AC3E}">
        <p14:creationId xmlns:p14="http://schemas.microsoft.com/office/powerpoint/2010/main" val="2817314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A58A8C-AD6F-6FB4-FAF0-26E60FF3E90D}"/>
              </a:ext>
            </a:extLst>
          </p:cNvPr>
          <p:cNvSpPr>
            <a:spLocks noGrp="1"/>
          </p:cNvSpPr>
          <p:nvPr>
            <p:ph type="title"/>
          </p:nvPr>
        </p:nvSpPr>
        <p:spPr>
          <a:xfrm>
            <a:off x="621695" y="74991"/>
            <a:ext cx="6891187" cy="787395"/>
          </a:xfrm>
        </p:spPr>
        <p:txBody>
          <a:bodyPr>
            <a:normAutofit/>
          </a:bodyPr>
          <a:lstStyle/>
          <a:p>
            <a:pPr algn="ctr"/>
            <a:r>
              <a:rPr lang="en-US" sz="3200" dirty="0">
                <a:cs typeface="Calibri Light"/>
              </a:rPr>
              <a:t>Conclusion Pt.1</a:t>
            </a:r>
            <a:endParaRPr lang="en-US" sz="3200">
              <a:cs typeface="Calibri Light" panose="020F0302020204030204"/>
            </a:endParaRPr>
          </a:p>
        </p:txBody>
      </p:sp>
      <p:sp>
        <p:nvSpPr>
          <p:cNvPr id="3" name="Content Placeholder 2">
            <a:extLst>
              <a:ext uri="{FF2B5EF4-FFF2-40B4-BE49-F238E27FC236}">
                <a16:creationId xmlns:a16="http://schemas.microsoft.com/office/drawing/2014/main" id="{57D2BFD4-0BCE-9E39-A645-606DE3877C82}"/>
              </a:ext>
            </a:extLst>
          </p:cNvPr>
          <p:cNvSpPr>
            <a:spLocks noGrp="1"/>
          </p:cNvSpPr>
          <p:nvPr>
            <p:ph idx="1"/>
          </p:nvPr>
        </p:nvSpPr>
        <p:spPr>
          <a:xfrm>
            <a:off x="62897" y="709384"/>
            <a:ext cx="8008785" cy="6144605"/>
          </a:xfrm>
        </p:spPr>
        <p:txBody>
          <a:bodyPr vert="horz" lIns="91440" tIns="45720" rIns="91440" bIns="45720" rtlCol="0" anchor="t">
            <a:noAutofit/>
          </a:bodyPr>
          <a:lstStyle/>
          <a:p>
            <a:pPr marL="0" indent="0">
              <a:buNone/>
            </a:pPr>
            <a:r>
              <a:rPr lang="en-US" sz="1400" b="1" dirty="0">
                <a:ea typeface="+mn-lt"/>
                <a:cs typeface="+mn-lt"/>
              </a:rPr>
              <a:t>Economic issues: </a:t>
            </a:r>
            <a:endParaRPr lang="en-US" sz="1400" dirty="0">
              <a:cs typeface="Calibri"/>
            </a:endParaRPr>
          </a:p>
          <a:p>
            <a:pPr marL="0" indent="0">
              <a:buNone/>
            </a:pPr>
            <a:r>
              <a:rPr lang="en-US" sz="1400" dirty="0">
                <a:ea typeface="+mn-lt"/>
                <a:cs typeface="+mn-lt"/>
              </a:rPr>
              <a:t>Thailand is a constitutional monarchy, and their economy is at a stage of growth. Thailand is a free-market economy the kingdom has a strong domestic market and a growing middle class, with the private sector being the main engine of growth. The Thai economy is well into the global marketplace, with exports for over 70 percent of the Kingdom's GDP ( Gross Domestic Products). Moving from a low-income to an upper middle-income country in less than a generation. </a:t>
            </a:r>
          </a:p>
          <a:p>
            <a:pPr marL="0" indent="0">
              <a:buNone/>
            </a:pPr>
            <a:r>
              <a:rPr lang="en-US" sz="1400" b="1" dirty="0">
                <a:ea typeface="+mn-lt"/>
                <a:cs typeface="+mn-lt"/>
              </a:rPr>
              <a:t>Urbanization:</a:t>
            </a:r>
            <a:endParaRPr lang="en-US" sz="1400" b="1">
              <a:cs typeface="Calibri"/>
            </a:endParaRPr>
          </a:p>
          <a:p>
            <a:pPr marL="0" indent="0">
              <a:buNone/>
            </a:pPr>
            <a:r>
              <a:rPr lang="en-US" sz="1400" dirty="0">
                <a:ea typeface="+mn-lt"/>
                <a:cs typeface="+mn-lt"/>
              </a:rPr>
              <a:t>Thailand has been a widely cited development success story, with sustained strong growth and impressive poverty reduction. Bangkok is a city that is has become overpopulated and chaotic. In Thailand, the infrastructure for water, sewage and energy are underdeveloped and slowing the rate of urbanization. Smaller cities and rural areas are also suffering because of their inability to attract investors due to poor infrastructure. Thailand's problem with inadequate transportation is so severe that the Bangkok Metro Region has become internationally notorious for its legendary traffic jams.</a:t>
            </a:r>
          </a:p>
          <a:p>
            <a:pPr marL="0" indent="0">
              <a:buNone/>
            </a:pPr>
            <a:r>
              <a:rPr lang="en-US" sz="1400" b="1" dirty="0">
                <a:ea typeface="+mn-lt"/>
                <a:cs typeface="+mn-lt"/>
              </a:rPr>
              <a:t>Environmental issues: </a:t>
            </a:r>
          </a:p>
          <a:p>
            <a:pPr marL="0" indent="0">
              <a:buNone/>
            </a:pPr>
            <a:r>
              <a:rPr lang="en-US" sz="1400" dirty="0">
                <a:ea typeface="+mn-lt"/>
                <a:cs typeface="+mn-lt"/>
              </a:rPr>
              <a:t>Thailand faces increasing environmental issues in many regions, including the loss of biodiversity, declining wildlife populations, deforestation, climate change, lastly air and water pollution. As the populations increased the need for food did and much forest land was cleared to increase food production. Overall though Thailand's biggest issue is the water pollution there are approximately 43 million Thai people drinking contaminated water, allowing diseases to enter their system. The shortage of water has led to many more problems for the country for example effecting food production. The air pollution has also been a huge issue in Bangkok.</a:t>
            </a:r>
            <a:endParaRPr lang="en-US" sz="1400" dirty="0">
              <a:cs typeface="Calibri"/>
            </a:endParaRPr>
          </a:p>
          <a:p>
            <a:pPr marL="0" indent="0">
              <a:buNone/>
            </a:pPr>
            <a:r>
              <a:rPr lang="en-US" sz="1400" b="1" dirty="0">
                <a:ea typeface="+mn-lt"/>
                <a:cs typeface="+mn-lt"/>
              </a:rPr>
              <a:t>Social issues: </a:t>
            </a:r>
          </a:p>
          <a:p>
            <a:pPr marL="0" indent="0">
              <a:buNone/>
            </a:pPr>
            <a:r>
              <a:rPr lang="en-US" sz="1400" dirty="0">
                <a:cs typeface="Calibri"/>
              </a:rPr>
              <a:t>In Thailand there have been many social issues throughout the years. Some issues have been youth lead democracy protest, torture, enforced disappearance, lack of accountability for state sponsored abuse, violence and abuse in the southern border, refugees, asylum seekers, gender inequality, and many more. In Thailand a social issues that has been continuing for decades is violence and abuse. There have been numerous cases reported many are unsolved and closed.</a:t>
            </a:r>
            <a:endParaRPr lang="en-US" sz="1000" dirty="0">
              <a:cs typeface="Calibri"/>
            </a:endParaRPr>
          </a:p>
          <a:p>
            <a:pPr marL="0" indent="0">
              <a:buNone/>
            </a:pPr>
            <a:endParaRPr lang="en-US" sz="1000">
              <a:cs typeface="Calibri"/>
            </a:endParaRPr>
          </a:p>
          <a:p>
            <a:pPr marL="0" indent="0">
              <a:buNone/>
            </a:pPr>
            <a:endParaRPr lang="en-US" sz="1000">
              <a:cs typeface="Calibri"/>
            </a:endParaRPr>
          </a:p>
          <a:p>
            <a:pPr marL="457200" indent="-457200">
              <a:buAutoNum type="arabicPeriod"/>
            </a:pPr>
            <a:endParaRPr lang="en-US" sz="1000">
              <a:cs typeface="Calibri"/>
            </a:endParaRPr>
          </a:p>
          <a:p>
            <a:endParaRPr lang="en-US" sz="1000">
              <a:cs typeface="Calibri"/>
            </a:endParaRPr>
          </a:p>
        </p:txBody>
      </p:sp>
      <p:sp>
        <p:nvSpPr>
          <p:cNvPr id="66" name="Isosceles Triangle 6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A picture containing sky, outdoor, city, scene&#10;&#10;Description automatically generated">
            <a:extLst>
              <a:ext uri="{FF2B5EF4-FFF2-40B4-BE49-F238E27FC236}">
                <a16:creationId xmlns:a16="http://schemas.microsoft.com/office/drawing/2014/main" id="{0DB287A4-E28C-2758-3D42-73FB11EE8FB5}"/>
              </a:ext>
            </a:extLst>
          </p:cNvPr>
          <p:cNvPicPr>
            <a:picLocks noChangeAspect="1"/>
          </p:cNvPicPr>
          <p:nvPr/>
        </p:nvPicPr>
        <p:blipFill rotWithShape="1">
          <a:blip r:embed="rId2"/>
          <a:srcRect l="46085" r="14377" b="-1"/>
          <a:stretch/>
        </p:blipFill>
        <p:spPr>
          <a:xfrm>
            <a:off x="8129873" y="10"/>
            <a:ext cx="4062128" cy="6857990"/>
          </a:xfrm>
          <a:prstGeom prst="rect">
            <a:avLst/>
          </a:prstGeom>
        </p:spPr>
      </p:pic>
      <p:grpSp>
        <p:nvGrpSpPr>
          <p:cNvPr id="70" name="Group 69">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71" name="Rectangle 7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16863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5" descr="A picture containing text, building, outdoor, street&#10;&#10;Description automatically generated">
            <a:extLst>
              <a:ext uri="{FF2B5EF4-FFF2-40B4-BE49-F238E27FC236}">
                <a16:creationId xmlns:a16="http://schemas.microsoft.com/office/drawing/2014/main" id="{1B964D5B-9AC0-B9FA-EFAF-DBCDCA7DF5ED}"/>
              </a:ext>
            </a:extLst>
          </p:cNvPr>
          <p:cNvPicPr>
            <a:picLocks noChangeAspect="1"/>
          </p:cNvPicPr>
          <p:nvPr/>
        </p:nvPicPr>
        <p:blipFill rotWithShape="1">
          <a:blip r:embed="rId2"/>
          <a:srcRect t="9321" b="6410"/>
          <a:stretch/>
        </p:blipFill>
        <p:spPr>
          <a:xfrm>
            <a:off x="20" y="10"/>
            <a:ext cx="12191980" cy="6857990"/>
          </a:xfrm>
          <a:prstGeom prst="rect">
            <a:avLst/>
          </a:prstGeom>
        </p:spPr>
      </p:pic>
      <p:sp>
        <p:nvSpPr>
          <p:cNvPr id="57" name="Rectangle 5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E720E8-3AE2-A129-7158-8A33857919CE}"/>
              </a:ext>
            </a:extLst>
          </p:cNvPr>
          <p:cNvSpPr>
            <a:spLocks noGrp="1"/>
          </p:cNvSpPr>
          <p:nvPr>
            <p:ph type="title"/>
          </p:nvPr>
        </p:nvSpPr>
        <p:spPr>
          <a:xfrm>
            <a:off x="628953" y="2420"/>
            <a:ext cx="6891186" cy="765624"/>
          </a:xfrm>
        </p:spPr>
        <p:txBody>
          <a:bodyPr>
            <a:normAutofit/>
          </a:bodyPr>
          <a:lstStyle/>
          <a:p>
            <a:pPr algn="ctr"/>
            <a:r>
              <a:rPr lang="en-US" sz="3200" dirty="0">
                <a:ea typeface="Calibri Light"/>
                <a:cs typeface="Calibri Light"/>
              </a:rPr>
              <a:t>Conclusion Pt.2</a:t>
            </a:r>
            <a:endParaRPr lang="en-US" sz="3200" dirty="0">
              <a:cs typeface="Calibri Light"/>
            </a:endParaRPr>
          </a:p>
        </p:txBody>
      </p:sp>
      <p:sp>
        <p:nvSpPr>
          <p:cNvPr id="3" name="Content Placeholder 2">
            <a:extLst>
              <a:ext uri="{FF2B5EF4-FFF2-40B4-BE49-F238E27FC236}">
                <a16:creationId xmlns:a16="http://schemas.microsoft.com/office/drawing/2014/main" id="{177F7DD4-B0F7-CC90-BBB8-644B9BC87143}"/>
              </a:ext>
            </a:extLst>
          </p:cNvPr>
          <p:cNvSpPr>
            <a:spLocks noGrp="1"/>
          </p:cNvSpPr>
          <p:nvPr>
            <p:ph idx="1"/>
          </p:nvPr>
        </p:nvSpPr>
        <p:spPr>
          <a:xfrm>
            <a:off x="41125" y="648663"/>
            <a:ext cx="8037814" cy="6055866"/>
          </a:xfrm>
        </p:spPr>
        <p:txBody>
          <a:bodyPr vert="horz" lIns="91440" tIns="45720" rIns="91440" bIns="45720" rtlCol="0" anchor="t">
            <a:noAutofit/>
          </a:bodyPr>
          <a:lstStyle/>
          <a:p>
            <a:r>
              <a:rPr lang="en-US" sz="1400" b="1" dirty="0">
                <a:ea typeface="+mn-lt"/>
                <a:cs typeface="+mn-lt"/>
              </a:rPr>
              <a:t>Will their population level out or continue to grow?</a:t>
            </a:r>
            <a:endParaRPr lang="en-US" sz="1400" b="1">
              <a:cs typeface="Calibri"/>
            </a:endParaRPr>
          </a:p>
          <a:p>
            <a:pPr marL="0" indent="0">
              <a:buNone/>
            </a:pPr>
            <a:r>
              <a:rPr lang="en-US" sz="1400" dirty="0">
                <a:ea typeface="+mn-lt"/>
                <a:cs typeface="+mn-lt"/>
              </a:rPr>
              <a:t>Thailand's population at the moment is extremely unstable and is experiencing many problems. Thailand's population trend is increasing at an annual growth rate of 0.25%. At this moment and moving forward Thailand's population is going to be decreasing. Experts have said that the baby bust will cause Thailand's population to plummet by one third from 70 million to about 47 million. The International Monetary Fund even forecasted that the shrinking labor force will hinder economic growth by as much as 1 percent every year for the next 20 years. </a:t>
            </a:r>
          </a:p>
          <a:p>
            <a:pPr marL="0" indent="0">
              <a:buNone/>
            </a:pPr>
            <a:r>
              <a:rPr lang="en-US" sz="1400" dirty="0">
                <a:ea typeface="+mn-lt"/>
                <a:cs typeface="+mn-lt"/>
              </a:rPr>
              <a:t>Birth rates have dropped sharply from more than 6 children per woman in 1960 to 1.5 in 2015. Thailand is trying to increase the birth rate since 2000, Thailand has urbanized faster than any other big country besides China, which is the main reason fertility rates are falling now.</a:t>
            </a:r>
            <a:endParaRPr lang="en-US" sz="1400">
              <a:cs typeface="Calibri"/>
            </a:endParaRPr>
          </a:p>
          <a:p>
            <a:pPr marL="0" indent="0">
              <a:buNone/>
            </a:pPr>
            <a:r>
              <a:rPr lang="en-US" sz="1400" dirty="0">
                <a:ea typeface="+mn-lt"/>
                <a:cs typeface="+mn-lt"/>
              </a:rPr>
              <a:t>The decline was rapid from 1950-65 but since then the pace of decline has slowed. With international immigration and mortality relatively low and unlikely to change dramatically, fertility is the major factor determining population growth in Thailand.</a:t>
            </a:r>
            <a:endParaRPr lang="en-US" sz="1400" dirty="0">
              <a:cs typeface="Calibri"/>
            </a:endParaRPr>
          </a:p>
          <a:p>
            <a:pPr marL="0" indent="0">
              <a:buNone/>
            </a:pPr>
            <a:r>
              <a:rPr lang="en-US" sz="1400" dirty="0">
                <a:ea typeface="+mn-lt"/>
                <a:cs typeface="+mn-lt"/>
              </a:rPr>
              <a:t>The overpopulation in Bangkok has caused an increase in traffic, poverty, air and water pollution. One of Thailand's biggest issues is that its capital city is dramatically larger than its other cities in the province. Bangkok is Thailand's main generating center where everything happens . All of Thailand's major universities, large companies, hospitals, headquarters of banks, corporations, stock exchange, broadcasting, media, and most importantly the branches or government. The population for Bangkok is about 10.72 million and the second largest city is Nonthaburi with 254,375.</a:t>
            </a:r>
          </a:p>
          <a:p>
            <a:r>
              <a:rPr lang="en-US" sz="1400" dirty="0">
                <a:ea typeface="+mn-lt"/>
                <a:cs typeface="+mn-lt"/>
              </a:rPr>
              <a:t> R</a:t>
            </a:r>
            <a:r>
              <a:rPr lang="en-US" sz="1400" b="1" dirty="0">
                <a:ea typeface="+mn-lt"/>
                <a:cs typeface="+mn-lt"/>
              </a:rPr>
              <a:t>ecommendations for this country on how to deal with population.</a:t>
            </a:r>
            <a:endParaRPr lang="en-US" sz="1400" b="1" dirty="0">
              <a:cs typeface="Calibri"/>
            </a:endParaRPr>
          </a:p>
          <a:p>
            <a:pPr marL="0" indent="0">
              <a:buNone/>
            </a:pPr>
            <a:r>
              <a:rPr lang="en-US" sz="1400" dirty="0">
                <a:cs typeface="Calibri"/>
              </a:rPr>
              <a:t>Recommendations for the country would be having things more spread out and not making the capital city so overpopulated. Instead of having everything in one city splitting and moving them to other cities in different provinces allows a more equal population ratio. Having all the headquarters, universities, hospitals, and government branches in one area draws everyone to that place and makes the population uneven. Once things are more spread out the air pollution should reduce and there will be lower social issues. Also focusing on their water pollution is beneficial because it will help decrease diseases and increase food production. These can only change with a proper government and in Thailand the monarchy is corrupted. So, for all these issues to have a solution the main place to start would be changing the governments system.</a:t>
            </a:r>
            <a:endParaRPr lang="en-US" sz="1600" dirty="0">
              <a:ea typeface="Calibri" panose="020F0502020204030204"/>
              <a:cs typeface="Calibri" panose="020F0502020204030204"/>
            </a:endParaRPr>
          </a:p>
        </p:txBody>
      </p:sp>
      <p:grpSp>
        <p:nvGrpSpPr>
          <p:cNvPr id="59" name="Group 5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60" name="Rectangle 5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Isosceles Triangle 6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627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Slides>
  <Notes>0</Notes>
  <HiddenSlides>0</HiddenSlide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Thailand</vt:lpstr>
      <vt:lpstr>Country Info</vt:lpstr>
      <vt:lpstr>Past and Future</vt:lpstr>
      <vt:lpstr>Resource Production</vt:lpstr>
      <vt:lpstr>Conclusion Pt.1</vt:lpstr>
      <vt:lpstr>Conclusion Pt.2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revision>555</cp:revision>
  <dcterms:created xsi:type="dcterms:W3CDTF">2019-10-16T03:03:10Z</dcterms:created>
  <dcterms:modified xsi:type="dcterms:W3CDTF">2022-06-20T18:06:28Z</dcterms:modified>
</cp:coreProperties>
</file>