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58" r:id="rId6"/>
    <p:sldId id="259" r:id="rId7"/>
    <p:sldId id="260" r:id="rId8"/>
    <p:sldId id="261" r:id="rId9"/>
    <p:sldId id="262" r:id="rId10"/>
    <p:sldId id="263" r:id="rId11"/>
    <p:sldId id="265"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C76DE-352B-4104-A81E-570E8FA27AE3}" v="6" dt="2020-03-13T03:19:48.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63" d="100"/>
          <a:sy n="63" d="100"/>
        </p:scale>
        <p:origin x="5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3/12/2020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3/12/2020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3/12/2020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3/12/2020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3/12/2020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no.wikipedia.org/wiki/Vitenskaps%C3%A5ret_1824" TargetMode="External"/><Relationship Id="rId5" Type="http://schemas.openxmlformats.org/officeDocument/2006/relationships/image" Target="../media/image4.png"/><Relationship Id="rId4" Type="http://schemas.openxmlformats.org/officeDocument/2006/relationships/hyperlink" Target="https://en.wikipedia.org/wiki/William_Sturge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en.wikipedia.org/wiki/Electromag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hyperlink" Target="https://en.wikipedia.org/wiki/Electromag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https://pursuit.unimelb.edu.au/articles/quantum-boost-for-medical-imag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thoughtco.com/who-invented-the-electromagnet-1991678" TargetMode="External"/><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hyperlink" Target="https://nvaughn.weebly.com/electromagnet.html" TargetMode="External"/><Relationship Id="rId4" Type="http://schemas.openxmlformats.org/officeDocument/2006/relationships/hyperlink" Target="https://sciencing.com/what-electromagnets-used-everyday-life-4703546.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fontScale="90000"/>
          </a:bodyPr>
          <a:lstStyle/>
          <a:p>
            <a:r>
              <a:rPr lang="en-US" sz="4400" dirty="0">
                <a:solidFill>
                  <a:schemeClr val="tx1"/>
                </a:solidFill>
              </a:rPr>
              <a:t>Electromagnets and the Industrial Revolution</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320925" y="4147495"/>
            <a:ext cx="4775075" cy="559656"/>
          </a:xfrm>
        </p:spPr>
        <p:txBody>
          <a:bodyPr>
            <a:normAutofit/>
          </a:bodyPr>
          <a:lstStyle/>
          <a:p>
            <a:r>
              <a:rPr lang="en-US" dirty="0">
                <a:solidFill>
                  <a:schemeClr val="tx1"/>
                </a:solidFill>
              </a:rPr>
              <a:t>Sam Belyea</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298448"/>
          </a:xfrm>
        </p:spPr>
        <p:txBody>
          <a:bodyPr>
            <a:normAutofit/>
          </a:bodyPr>
          <a:lstStyle/>
          <a:p>
            <a:r>
              <a:rPr lang="en-US" sz="3500" dirty="0">
                <a:solidFill>
                  <a:schemeClr val="tx1">
                    <a:lumMod val="75000"/>
                    <a:lumOff val="25000"/>
                  </a:schemeClr>
                </a:solidFill>
              </a:rPr>
              <a:t>Invention of the </a:t>
            </a:r>
            <a:r>
              <a:rPr lang="en-US" sz="3500" dirty="0" err="1">
                <a:solidFill>
                  <a:schemeClr val="tx1">
                    <a:lumMod val="75000"/>
                    <a:lumOff val="25000"/>
                  </a:schemeClr>
                </a:solidFill>
              </a:rPr>
              <a:t>Electomagnet</a:t>
            </a:r>
            <a:endParaRPr lang="en-US" sz="3500" dirty="0">
              <a:solidFill>
                <a:schemeClr val="tx1">
                  <a:lumMod val="75000"/>
                  <a:lumOff val="25000"/>
                </a:schemeClr>
              </a:solidFill>
            </a:endParaRPr>
          </a:p>
        </p:txBody>
      </p:sp>
      <p:sp>
        <p:nvSpPr>
          <p:cNvPr id="3" name="TextBox 2">
            <a:extLst>
              <a:ext uri="{FF2B5EF4-FFF2-40B4-BE49-F238E27FC236}">
                <a16:creationId xmlns:a16="http://schemas.microsoft.com/office/drawing/2014/main" id="{D456E103-0E85-4ED8-82D8-83FCF9B4798E}"/>
              </a:ext>
            </a:extLst>
          </p:cNvPr>
          <p:cNvSpPr txBox="1"/>
          <p:nvPr/>
        </p:nvSpPr>
        <p:spPr>
          <a:xfrm>
            <a:off x="4727964" y="1639139"/>
            <a:ext cx="6718433" cy="1477328"/>
          </a:xfrm>
          <a:prstGeom prst="rect">
            <a:avLst/>
          </a:prstGeom>
          <a:noFill/>
        </p:spPr>
        <p:txBody>
          <a:bodyPr wrap="square" rtlCol="0">
            <a:spAutoFit/>
          </a:bodyPr>
          <a:lstStyle/>
          <a:p>
            <a:r>
              <a:rPr lang="en-US" dirty="0"/>
              <a:t>The electromagnet was invented by William Sturgeon in 1824.</a:t>
            </a:r>
          </a:p>
          <a:p>
            <a:r>
              <a:rPr lang="en-US" dirty="0"/>
              <a:t>Sturgeon was interested in creating a magnet which he control the strength.  The first electromagnet was made from a horseshoe shaped piece of iron wrapped in bare copper wire.</a:t>
            </a:r>
          </a:p>
          <a:p>
            <a:endParaRPr lang="en-US" dirty="0"/>
          </a:p>
        </p:txBody>
      </p:sp>
      <p:grpSp>
        <p:nvGrpSpPr>
          <p:cNvPr id="8" name="Group 7">
            <a:extLst>
              <a:ext uri="{FF2B5EF4-FFF2-40B4-BE49-F238E27FC236}">
                <a16:creationId xmlns:a16="http://schemas.microsoft.com/office/drawing/2014/main" id="{294A9633-309E-4C8C-A646-8ACFC1190420}"/>
              </a:ext>
            </a:extLst>
          </p:cNvPr>
          <p:cNvGrpSpPr/>
          <p:nvPr/>
        </p:nvGrpSpPr>
        <p:grpSpPr>
          <a:xfrm>
            <a:off x="5018195" y="3091561"/>
            <a:ext cx="3068986" cy="3386805"/>
            <a:chOff x="-20986" y="0"/>
            <a:chExt cx="3068986" cy="3386805"/>
          </a:xfrm>
        </p:grpSpPr>
        <p:pic>
          <p:nvPicPr>
            <p:cNvPr id="9" name="Picture 8">
              <a:extLst>
                <a:ext uri="{FF2B5EF4-FFF2-40B4-BE49-F238E27FC236}">
                  <a16:creationId xmlns:a16="http://schemas.microsoft.com/office/drawing/2014/main" id="{56FE6A8D-7308-4F09-AF2D-DE754678195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3048000" cy="3048000"/>
            </a:xfrm>
            <a:prstGeom prst="rect">
              <a:avLst/>
            </a:prstGeom>
          </p:spPr>
        </p:pic>
        <p:sp>
          <p:nvSpPr>
            <p:cNvPr id="10" name="Text Box 2">
              <a:extLst>
                <a:ext uri="{FF2B5EF4-FFF2-40B4-BE49-F238E27FC236}">
                  <a16:creationId xmlns:a16="http://schemas.microsoft.com/office/drawing/2014/main" id="{1C05607D-6F07-4374-BE8F-66277C3648CB}"/>
                </a:ext>
              </a:extLst>
            </p:cNvPr>
            <p:cNvSpPr txBox="1"/>
            <p:nvPr/>
          </p:nvSpPr>
          <p:spPr>
            <a:xfrm>
              <a:off x="-20986" y="3037222"/>
              <a:ext cx="3048000" cy="349583"/>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CA" sz="800" dirty="0"/>
                <a:t>“Https://En.wikipedia.org/Wiki/</a:t>
              </a:r>
              <a:r>
                <a:rPr lang="en-CA" sz="800" dirty="0" err="1"/>
                <a:t>William_Sturgeon</a:t>
              </a:r>
              <a:r>
                <a:rPr lang="en-CA" sz="800" dirty="0"/>
                <a:t>.” </a:t>
              </a:r>
              <a:r>
                <a:rPr lang="en-CA" sz="800" i="1" dirty="0"/>
                <a:t>Https://En.wikipedia.org/Wiki/William_Sturgeon</a:t>
              </a:r>
              <a:r>
                <a:rPr lang="en-CA" sz="800" dirty="0"/>
                <a:t>.</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42B9009A-CE57-4C44-9FAE-F9B39C167C0D}"/>
              </a:ext>
            </a:extLst>
          </p:cNvPr>
          <p:cNvGrpSpPr/>
          <p:nvPr/>
        </p:nvGrpSpPr>
        <p:grpSpPr>
          <a:xfrm>
            <a:off x="8581973" y="3164125"/>
            <a:ext cx="2297108" cy="3265645"/>
            <a:chOff x="-481965" y="11461"/>
            <a:chExt cx="1064103" cy="1784376"/>
          </a:xfrm>
        </p:grpSpPr>
        <p:pic>
          <p:nvPicPr>
            <p:cNvPr id="12" name="Picture 11">
              <a:extLst>
                <a:ext uri="{FF2B5EF4-FFF2-40B4-BE49-F238E27FC236}">
                  <a16:creationId xmlns:a16="http://schemas.microsoft.com/office/drawing/2014/main" id="{D11FA3D1-6854-43EC-87EE-90B2C4513DC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1965" y="11461"/>
              <a:ext cx="1061977" cy="1510501"/>
            </a:xfrm>
            <a:prstGeom prst="rect">
              <a:avLst/>
            </a:prstGeom>
          </p:spPr>
        </p:pic>
        <p:sp>
          <p:nvSpPr>
            <p:cNvPr id="13" name="Text Box 5">
              <a:extLst>
                <a:ext uri="{FF2B5EF4-FFF2-40B4-BE49-F238E27FC236}">
                  <a16:creationId xmlns:a16="http://schemas.microsoft.com/office/drawing/2014/main" id="{B53747D2-3A7E-4879-93FD-4E5DAA2A1839}"/>
                </a:ext>
              </a:extLst>
            </p:cNvPr>
            <p:cNvSpPr txBox="1"/>
            <p:nvPr/>
          </p:nvSpPr>
          <p:spPr>
            <a:xfrm>
              <a:off x="-442445" y="1532858"/>
              <a:ext cx="1024583" cy="262979"/>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CA" sz="800" dirty="0"/>
                <a:t>“Https://En.wikipedia.org/Wiki/</a:t>
              </a:r>
              <a:r>
                <a:rPr lang="en-CA" sz="800" dirty="0" err="1"/>
                <a:t>William_Sturgeon</a:t>
              </a:r>
              <a:r>
                <a:rPr lang="en-CA" sz="800" dirty="0"/>
                <a:t>.” </a:t>
              </a:r>
              <a:r>
                <a:rPr lang="en-CA" sz="800" i="1" dirty="0"/>
                <a:t>Https://En.wikipedia.org/Wiki/William_Sturgeon</a:t>
              </a:r>
              <a:r>
                <a:rPr lang="en-CA" sz="800" dirty="0"/>
                <a:t>.</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AC2E49-6501-4D42-A477-D0910F132C8E}"/>
              </a:ext>
            </a:extLst>
          </p:cNvPr>
          <p:cNvSpPr>
            <a:spLocks noGrp="1"/>
          </p:cNvSpPr>
          <p:nvPr>
            <p:ph type="title"/>
          </p:nvPr>
        </p:nvSpPr>
        <p:spPr/>
        <p:txBody>
          <a:bodyPr/>
          <a:lstStyle/>
          <a:p>
            <a:endParaRPr lang="en-CA"/>
          </a:p>
        </p:txBody>
      </p:sp>
      <p:sp>
        <p:nvSpPr>
          <p:cNvPr id="6" name="Content Placeholder 5">
            <a:extLst>
              <a:ext uri="{FF2B5EF4-FFF2-40B4-BE49-F238E27FC236}">
                <a16:creationId xmlns:a16="http://schemas.microsoft.com/office/drawing/2014/main" id="{1E5EFBA7-8D89-40CD-B784-3B4141441421}"/>
              </a:ext>
            </a:extLst>
          </p:cNvPr>
          <p:cNvSpPr>
            <a:spLocks noGrp="1"/>
          </p:cNvSpPr>
          <p:nvPr>
            <p:ph sz="half" idx="1"/>
          </p:nvPr>
        </p:nvSpPr>
        <p:spPr/>
        <p:txBody>
          <a:bodyPr/>
          <a:lstStyle/>
          <a:p>
            <a:endParaRPr lang="en-CA"/>
          </a:p>
        </p:txBody>
      </p:sp>
      <p:sp>
        <p:nvSpPr>
          <p:cNvPr id="7" name="Content Placeholder 6">
            <a:extLst>
              <a:ext uri="{FF2B5EF4-FFF2-40B4-BE49-F238E27FC236}">
                <a16:creationId xmlns:a16="http://schemas.microsoft.com/office/drawing/2014/main" id="{B15A6F79-D44D-4E24-8B71-F98E77666AD3}"/>
              </a:ext>
            </a:extLst>
          </p:cNvPr>
          <p:cNvSpPr>
            <a:spLocks noGrp="1"/>
          </p:cNvSpPr>
          <p:nvPr>
            <p:ph sz="half" idx="2"/>
          </p:nvPr>
        </p:nvSpPr>
        <p:spPr/>
        <p:txBody>
          <a:bodyPr/>
          <a:lstStyle/>
          <a:p>
            <a:endParaRPr lang="en-CA"/>
          </a:p>
        </p:txBody>
      </p:sp>
      <p:pic>
        <p:nvPicPr>
          <p:cNvPr id="4" name="Picture 3">
            <a:extLst>
              <a:ext uri="{FF2B5EF4-FFF2-40B4-BE49-F238E27FC236}">
                <a16:creationId xmlns:a16="http://schemas.microsoft.com/office/drawing/2014/main" id="{9D035E61-DE2B-4038-8E73-E2DC843F93FC}"/>
              </a:ext>
            </a:extLst>
          </p:cNvPr>
          <p:cNvPicPr>
            <a:picLocks noChangeAspect="1"/>
          </p:cNvPicPr>
          <p:nvPr/>
        </p:nvPicPr>
        <p:blipFill>
          <a:blip r:embed="rId2"/>
          <a:stretch>
            <a:fillRect/>
          </a:stretch>
        </p:blipFill>
        <p:spPr>
          <a:xfrm>
            <a:off x="0" y="0"/>
            <a:ext cx="12192000" cy="6857999"/>
          </a:xfrm>
          <a:prstGeom prst="rect">
            <a:avLst/>
          </a:prstGeom>
        </p:spPr>
      </p:pic>
      <p:sp>
        <p:nvSpPr>
          <p:cNvPr id="8" name="TextBox 7">
            <a:extLst>
              <a:ext uri="{FF2B5EF4-FFF2-40B4-BE49-F238E27FC236}">
                <a16:creationId xmlns:a16="http://schemas.microsoft.com/office/drawing/2014/main" id="{0DD9B486-DCB1-4942-BC7A-F1424CAED2E1}"/>
              </a:ext>
            </a:extLst>
          </p:cNvPr>
          <p:cNvSpPr txBox="1"/>
          <p:nvPr/>
        </p:nvSpPr>
        <p:spPr>
          <a:xfrm>
            <a:off x="732845" y="516835"/>
            <a:ext cx="10726310" cy="6247864"/>
          </a:xfrm>
          <a:prstGeom prst="rect">
            <a:avLst/>
          </a:prstGeom>
          <a:solidFill>
            <a:schemeClr val="bg1"/>
          </a:solidFill>
        </p:spPr>
        <p:txBody>
          <a:bodyPr wrap="square" rtlCol="0">
            <a:spAutoFit/>
          </a:bodyPr>
          <a:lstStyle/>
          <a:p>
            <a:r>
              <a:rPr lang="en-US" sz="3400" dirty="0"/>
              <a:t>Purpose and Use of Electromagnets during the Industrial Revolution</a:t>
            </a:r>
          </a:p>
          <a:p>
            <a:endParaRPr lang="en-CA" sz="2400" dirty="0"/>
          </a:p>
          <a:p>
            <a:r>
              <a:rPr lang="en-CA" sz="2000" dirty="0"/>
              <a:t>Electromagnets are important because  they are stronger than regular magnets, their strength can be controlled by adjusting the current, and they can be turned off and on.  </a:t>
            </a:r>
          </a:p>
          <a:p>
            <a:endParaRPr lang="en-CA" sz="2000" dirty="0"/>
          </a:p>
          <a:p>
            <a:r>
              <a:rPr lang="en-CA" sz="2000" dirty="0"/>
              <a:t>Electromagnets were used in two ways during the Industrial Revolution; machinery and communications.  Electromagnets are stronger than other magnets and were used to do more work (like picking up junk in a junkyard). They were also used to operate a telegraph with longer range, better reliability and speed.</a:t>
            </a:r>
          </a:p>
          <a:p>
            <a:endParaRPr lang="en-CA" sz="2000" dirty="0"/>
          </a:p>
          <a:p>
            <a:endParaRPr lang="en-CA" sz="2000" dirty="0"/>
          </a:p>
          <a:p>
            <a:endParaRPr lang="en-CA" sz="2000" dirty="0"/>
          </a:p>
          <a:p>
            <a:endParaRPr lang="en-CA" sz="2000" dirty="0"/>
          </a:p>
          <a:p>
            <a:endParaRPr lang="en-CA" sz="2000" dirty="0"/>
          </a:p>
          <a:p>
            <a:endParaRPr lang="en-CA" sz="2000" dirty="0"/>
          </a:p>
          <a:p>
            <a:endParaRPr lang="en-CA" sz="2400" dirty="0"/>
          </a:p>
          <a:p>
            <a:endParaRPr lang="en-US" sz="2400" dirty="0"/>
          </a:p>
        </p:txBody>
      </p:sp>
      <p:sp>
        <p:nvSpPr>
          <p:cNvPr id="13" name="Text Box 17">
            <a:extLst>
              <a:ext uri="{FF2B5EF4-FFF2-40B4-BE49-F238E27FC236}">
                <a16:creationId xmlns:a16="http://schemas.microsoft.com/office/drawing/2014/main" id="{25B568CB-F77F-4DA2-9CF5-50E424A9E788}"/>
              </a:ext>
            </a:extLst>
          </p:cNvPr>
          <p:cNvSpPr txBox="1"/>
          <p:nvPr/>
        </p:nvSpPr>
        <p:spPr>
          <a:xfrm>
            <a:off x="7502463" y="5774634"/>
            <a:ext cx="2794000" cy="612988"/>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CA" sz="800" dirty="0"/>
              <a:t>“Https://Stillunfold.com/Science/Surprising-Facts-about-First-Telegraph-First-Message-Morse-Code.” </a:t>
            </a:r>
            <a:r>
              <a:rPr lang="en-CA" sz="800" i="1" dirty="0"/>
              <a:t>Https://Stillunfold.com/Science/Surprising-Facts-about-First-Telegraph-First-Message-Morse-Code</a:t>
            </a:r>
            <a:r>
              <a:rPr lang="en-CA" sz="800" dirty="0"/>
              <a:t>.</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Surprising Facts About First Telegraph, First Message &amp; Morse Code">
            <a:extLst>
              <a:ext uri="{FF2B5EF4-FFF2-40B4-BE49-F238E27FC236}">
                <a16:creationId xmlns:a16="http://schemas.microsoft.com/office/drawing/2014/main" id="{C2FD98BD-D6BA-476D-AEFC-A83A9C2BC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102" y="4011267"/>
            <a:ext cx="2132185" cy="16783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7">
            <a:extLst>
              <a:ext uri="{FF2B5EF4-FFF2-40B4-BE49-F238E27FC236}">
                <a16:creationId xmlns:a16="http://schemas.microsoft.com/office/drawing/2014/main" id="{3BFE3485-2AA6-4F13-9853-9F1DB9BA736D}"/>
              </a:ext>
            </a:extLst>
          </p:cNvPr>
          <p:cNvSpPr txBox="1"/>
          <p:nvPr/>
        </p:nvSpPr>
        <p:spPr>
          <a:xfrm>
            <a:off x="2955235" y="5239172"/>
            <a:ext cx="2794000" cy="481286"/>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CA" sz="800" dirty="0"/>
              <a:t>“Http://Www.moleymagneticsinc.com/24-Volt-Scrap-Magnets/.” </a:t>
            </a:r>
            <a:r>
              <a:rPr lang="en-CA" sz="800" i="1" dirty="0"/>
              <a:t>Http://Www.moleymagneticsinc.com/24-Volt-Scrap-Magnets/</a:t>
            </a:r>
            <a:r>
              <a:rPr lang="en-CA" sz="800" dirty="0"/>
              <a:t>.</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Moley Magnetics 24 Volt Battery Scrap Magnets 1">
            <a:extLst>
              <a:ext uri="{FF2B5EF4-FFF2-40B4-BE49-F238E27FC236}">
                <a16:creationId xmlns:a16="http://schemas.microsoft.com/office/drawing/2014/main" id="{78316C97-3599-4E6C-A604-6AEF94CB4A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307" y="4227595"/>
            <a:ext cx="1686928" cy="224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35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C7D5-07C8-4F2E-AE7B-4EB089CA0A23}"/>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D932BA32-F468-459A-A53F-DF7273AC282A}"/>
              </a:ext>
            </a:extLst>
          </p:cNvPr>
          <p:cNvSpPr>
            <a:spLocks noGrp="1"/>
          </p:cNvSpPr>
          <p:nvPr>
            <p:ph sz="half" idx="1"/>
          </p:nvPr>
        </p:nvSpPr>
        <p:spPr/>
        <p:txBody>
          <a:bodyPr/>
          <a:lstStyle/>
          <a:p>
            <a:endParaRPr lang="en-CA"/>
          </a:p>
        </p:txBody>
      </p:sp>
      <p:sp>
        <p:nvSpPr>
          <p:cNvPr id="4" name="Content Placeholder 3">
            <a:extLst>
              <a:ext uri="{FF2B5EF4-FFF2-40B4-BE49-F238E27FC236}">
                <a16:creationId xmlns:a16="http://schemas.microsoft.com/office/drawing/2014/main" id="{6C382EB8-6042-4272-B03C-DC339646BFD1}"/>
              </a:ext>
            </a:extLst>
          </p:cNvPr>
          <p:cNvSpPr>
            <a:spLocks noGrp="1"/>
          </p:cNvSpPr>
          <p:nvPr>
            <p:ph sz="half" idx="2"/>
          </p:nvPr>
        </p:nvSpPr>
        <p:spPr/>
        <p:txBody>
          <a:bodyPr/>
          <a:lstStyle/>
          <a:p>
            <a:endParaRPr lang="en-CA"/>
          </a:p>
        </p:txBody>
      </p:sp>
      <p:pic>
        <p:nvPicPr>
          <p:cNvPr id="5" name="Picture 4">
            <a:extLst>
              <a:ext uri="{FF2B5EF4-FFF2-40B4-BE49-F238E27FC236}">
                <a16:creationId xmlns:a16="http://schemas.microsoft.com/office/drawing/2014/main" id="{0024F813-99FD-4997-B366-515E23A66A1A}"/>
              </a:ext>
            </a:extLst>
          </p:cNvPr>
          <p:cNvPicPr>
            <a:picLocks noChangeAspect="1"/>
          </p:cNvPicPr>
          <p:nvPr/>
        </p:nvPicPr>
        <p:blipFill>
          <a:blip r:embed="rId2"/>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F29C7956-CB97-4E1E-A702-26F659EB7CB8}"/>
              </a:ext>
            </a:extLst>
          </p:cNvPr>
          <p:cNvSpPr txBox="1"/>
          <p:nvPr/>
        </p:nvSpPr>
        <p:spPr>
          <a:xfrm>
            <a:off x="732845" y="516835"/>
            <a:ext cx="10726310" cy="5262979"/>
          </a:xfrm>
          <a:prstGeom prst="rect">
            <a:avLst/>
          </a:prstGeom>
          <a:solidFill>
            <a:schemeClr val="bg1"/>
          </a:solidFill>
        </p:spPr>
        <p:txBody>
          <a:bodyPr wrap="square" rtlCol="0">
            <a:spAutoFit/>
          </a:bodyPr>
          <a:lstStyle/>
          <a:p>
            <a:r>
              <a:rPr lang="en-US" sz="3400" dirty="0"/>
              <a:t>Problem with the Electromagnet</a:t>
            </a:r>
          </a:p>
          <a:p>
            <a:endParaRPr lang="en-US" sz="3400" dirty="0"/>
          </a:p>
          <a:p>
            <a:r>
              <a:rPr lang="en-US" sz="2400" dirty="0"/>
              <a:t>When the electromagnet was invented in 1824, Sturgeon used iron wrapped in bare copper wire.  Since the wire was uninsulated, it could only be wrapped in a single, spaced out layer.  This limited the strength of the magnet. </a:t>
            </a:r>
            <a:endParaRPr lang="en-CA" sz="2400" dirty="0"/>
          </a:p>
          <a:p>
            <a:endParaRPr lang="en-CA" sz="2000" dirty="0"/>
          </a:p>
          <a:p>
            <a:endParaRPr lang="en-CA" sz="2000" dirty="0"/>
          </a:p>
          <a:p>
            <a:endParaRPr lang="en-CA" sz="2000" dirty="0"/>
          </a:p>
          <a:p>
            <a:endParaRPr lang="en-CA" sz="2000" dirty="0"/>
          </a:p>
          <a:p>
            <a:endParaRPr lang="en-CA" sz="2000" dirty="0"/>
          </a:p>
          <a:p>
            <a:endParaRPr lang="en-CA" sz="2400" dirty="0"/>
          </a:p>
          <a:p>
            <a:endParaRPr lang="en-CA" sz="2400" dirty="0"/>
          </a:p>
          <a:p>
            <a:endParaRPr lang="en-US" sz="2400" dirty="0"/>
          </a:p>
        </p:txBody>
      </p:sp>
      <p:grpSp>
        <p:nvGrpSpPr>
          <p:cNvPr id="12" name="Group 11">
            <a:extLst>
              <a:ext uri="{FF2B5EF4-FFF2-40B4-BE49-F238E27FC236}">
                <a16:creationId xmlns:a16="http://schemas.microsoft.com/office/drawing/2014/main" id="{CD58D7A0-5FFD-40AE-BE09-B71708FF90F2}"/>
              </a:ext>
            </a:extLst>
          </p:cNvPr>
          <p:cNvGrpSpPr/>
          <p:nvPr/>
        </p:nvGrpSpPr>
        <p:grpSpPr>
          <a:xfrm>
            <a:off x="3333749" y="3005667"/>
            <a:ext cx="5648325" cy="2439129"/>
            <a:chOff x="0" y="860985"/>
            <a:chExt cx="5524500" cy="3067371"/>
          </a:xfrm>
        </p:grpSpPr>
        <p:pic>
          <p:nvPicPr>
            <p:cNvPr id="13" name="Picture 12">
              <a:extLst>
                <a:ext uri="{FF2B5EF4-FFF2-40B4-BE49-F238E27FC236}">
                  <a16:creationId xmlns:a16="http://schemas.microsoft.com/office/drawing/2014/main" id="{85C5485E-E673-4EC2-AE40-D8B525B5313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860985"/>
              <a:ext cx="4129610" cy="2548966"/>
            </a:xfrm>
            <a:prstGeom prst="rect">
              <a:avLst/>
            </a:prstGeom>
          </p:spPr>
        </p:pic>
        <p:sp>
          <p:nvSpPr>
            <p:cNvPr id="14" name="Text Box 24">
              <a:extLst>
                <a:ext uri="{FF2B5EF4-FFF2-40B4-BE49-F238E27FC236}">
                  <a16:creationId xmlns:a16="http://schemas.microsoft.com/office/drawing/2014/main" id="{72C5BD64-9AA7-46CF-B61E-4CCE9D7B70E9}"/>
                </a:ext>
              </a:extLst>
            </p:cNvPr>
            <p:cNvSpPr txBox="1"/>
            <p:nvPr/>
          </p:nvSpPr>
          <p:spPr>
            <a:xfrm>
              <a:off x="0" y="3409950"/>
              <a:ext cx="5524500" cy="518406"/>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CA" sz="1000" dirty="0"/>
                <a:t>“Https://En.wikipedia.org/Wiki/Electromagnet.” </a:t>
              </a:r>
              <a:r>
                <a:rPr lang="en-CA" sz="1000" i="1" dirty="0"/>
                <a:t>Https://En.wikipedia.org/Wiki/Electromagnet</a:t>
              </a:r>
              <a:r>
                <a:rPr lang="en-CA" sz="800" dirty="0"/>
                <a:t>.</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11747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7E29-0C5E-470C-B60F-9C571FFCC2E9}"/>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36A2D50F-8CD4-4E61-9B8F-E271891DE601}"/>
              </a:ext>
            </a:extLst>
          </p:cNvPr>
          <p:cNvSpPr>
            <a:spLocks noGrp="1"/>
          </p:cNvSpPr>
          <p:nvPr>
            <p:ph sz="half" idx="1"/>
          </p:nvPr>
        </p:nvSpPr>
        <p:spPr/>
        <p:txBody>
          <a:bodyPr/>
          <a:lstStyle/>
          <a:p>
            <a:endParaRPr lang="en-CA"/>
          </a:p>
        </p:txBody>
      </p:sp>
      <p:sp>
        <p:nvSpPr>
          <p:cNvPr id="4" name="Content Placeholder 3">
            <a:extLst>
              <a:ext uri="{FF2B5EF4-FFF2-40B4-BE49-F238E27FC236}">
                <a16:creationId xmlns:a16="http://schemas.microsoft.com/office/drawing/2014/main" id="{D6F1C0AD-5847-4F01-B0C1-13B6D9D2A83D}"/>
              </a:ext>
            </a:extLst>
          </p:cNvPr>
          <p:cNvSpPr>
            <a:spLocks noGrp="1"/>
          </p:cNvSpPr>
          <p:nvPr>
            <p:ph sz="half" idx="2"/>
          </p:nvPr>
        </p:nvSpPr>
        <p:spPr/>
        <p:txBody>
          <a:bodyPr/>
          <a:lstStyle/>
          <a:p>
            <a:endParaRPr lang="en-CA"/>
          </a:p>
        </p:txBody>
      </p:sp>
      <p:pic>
        <p:nvPicPr>
          <p:cNvPr id="5" name="Picture 4">
            <a:extLst>
              <a:ext uri="{FF2B5EF4-FFF2-40B4-BE49-F238E27FC236}">
                <a16:creationId xmlns:a16="http://schemas.microsoft.com/office/drawing/2014/main" id="{F9180960-460B-4821-A413-C66862334C4D}"/>
              </a:ext>
            </a:extLst>
          </p:cNvPr>
          <p:cNvPicPr>
            <a:picLocks noChangeAspect="1"/>
          </p:cNvPicPr>
          <p:nvPr/>
        </p:nvPicPr>
        <p:blipFill>
          <a:blip r:embed="rId2"/>
          <a:stretch>
            <a:fillRect/>
          </a:stretch>
        </p:blipFill>
        <p:spPr>
          <a:xfrm>
            <a:off x="262467" y="177800"/>
            <a:ext cx="12192000" cy="6857999"/>
          </a:xfrm>
          <a:prstGeom prst="rect">
            <a:avLst/>
          </a:prstGeom>
        </p:spPr>
      </p:pic>
      <p:sp>
        <p:nvSpPr>
          <p:cNvPr id="10" name="TextBox 9">
            <a:extLst>
              <a:ext uri="{FF2B5EF4-FFF2-40B4-BE49-F238E27FC236}">
                <a16:creationId xmlns:a16="http://schemas.microsoft.com/office/drawing/2014/main" id="{5F2439ED-9177-4614-A4CC-E344E4CB77B6}"/>
              </a:ext>
            </a:extLst>
          </p:cNvPr>
          <p:cNvSpPr txBox="1"/>
          <p:nvPr/>
        </p:nvSpPr>
        <p:spPr>
          <a:xfrm>
            <a:off x="1659467" y="786527"/>
            <a:ext cx="9000066" cy="5878532"/>
          </a:xfrm>
          <a:prstGeom prst="rect">
            <a:avLst/>
          </a:prstGeom>
          <a:solidFill>
            <a:schemeClr val="bg1"/>
          </a:solidFill>
        </p:spPr>
        <p:txBody>
          <a:bodyPr wrap="square" rtlCol="0">
            <a:spAutoFit/>
          </a:bodyPr>
          <a:lstStyle/>
          <a:p>
            <a:r>
              <a:rPr lang="en-US" sz="3400" dirty="0"/>
              <a:t>A Solution</a:t>
            </a:r>
          </a:p>
          <a:p>
            <a:endParaRPr lang="en-US" dirty="0"/>
          </a:p>
          <a:p>
            <a:r>
              <a:rPr lang="en-CA" sz="2400" dirty="0"/>
              <a:t>In 1830, Joseph Henry started using insulated wire to wind multiple layers around the metal.  This allowed more current to be passed through,  creating more powerful magnets.  </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grpSp>
        <p:nvGrpSpPr>
          <p:cNvPr id="14" name="Group 13">
            <a:extLst>
              <a:ext uri="{FF2B5EF4-FFF2-40B4-BE49-F238E27FC236}">
                <a16:creationId xmlns:a16="http://schemas.microsoft.com/office/drawing/2014/main" id="{CBAE9849-CF66-4251-9E9D-E2A6F9D0F17E}"/>
              </a:ext>
            </a:extLst>
          </p:cNvPr>
          <p:cNvGrpSpPr/>
          <p:nvPr/>
        </p:nvGrpSpPr>
        <p:grpSpPr>
          <a:xfrm>
            <a:off x="3267075" y="3228976"/>
            <a:ext cx="5865453" cy="2909758"/>
            <a:chOff x="-141345" y="0"/>
            <a:chExt cx="2027945" cy="1260310"/>
          </a:xfrm>
        </p:grpSpPr>
        <p:pic>
          <p:nvPicPr>
            <p:cNvPr id="15" name="Picture 14">
              <a:extLst>
                <a:ext uri="{FF2B5EF4-FFF2-40B4-BE49-F238E27FC236}">
                  <a16:creationId xmlns:a16="http://schemas.microsoft.com/office/drawing/2014/main" id="{C3BFEDF0-95E5-4BD4-8882-D2DAC35F320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076325" cy="1028700"/>
            </a:xfrm>
            <a:prstGeom prst="rect">
              <a:avLst/>
            </a:prstGeom>
          </p:spPr>
        </p:pic>
        <p:sp>
          <p:nvSpPr>
            <p:cNvPr id="16" name="Text Box 20">
              <a:extLst>
                <a:ext uri="{FF2B5EF4-FFF2-40B4-BE49-F238E27FC236}">
                  <a16:creationId xmlns:a16="http://schemas.microsoft.com/office/drawing/2014/main" id="{7050ED70-D0B0-461D-A058-63313DCDF06F}"/>
                </a:ext>
              </a:extLst>
            </p:cNvPr>
            <p:cNvSpPr txBox="1"/>
            <p:nvPr/>
          </p:nvSpPr>
          <p:spPr>
            <a:xfrm>
              <a:off x="-141345" y="1036445"/>
              <a:ext cx="2027945" cy="22386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CA" sz="1000" dirty="0"/>
                <a:t>“Https://En.wikipedia.org/Wiki/Electromagnet.” </a:t>
              </a:r>
              <a:r>
                <a:rPr lang="en-CA" sz="1000" i="1" dirty="0"/>
                <a:t>Https://En.wikipedia.org/Wiki/Electromagnet</a:t>
              </a:r>
              <a:r>
                <a:rPr lang="en-CA" sz="1000" dirty="0"/>
                <a:t>.</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6999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30DA-2AC6-4EED-94CC-A52D10B58145}"/>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5CBB95EC-0B61-461E-B0B6-6DE9C9F23C0F}"/>
              </a:ext>
            </a:extLst>
          </p:cNvPr>
          <p:cNvSpPr>
            <a:spLocks noGrp="1"/>
          </p:cNvSpPr>
          <p:nvPr>
            <p:ph sz="half" idx="1"/>
          </p:nvPr>
        </p:nvSpPr>
        <p:spPr/>
        <p:txBody>
          <a:bodyPr/>
          <a:lstStyle/>
          <a:p>
            <a:endParaRPr lang="en-CA"/>
          </a:p>
        </p:txBody>
      </p:sp>
      <p:sp>
        <p:nvSpPr>
          <p:cNvPr id="4" name="Content Placeholder 3">
            <a:extLst>
              <a:ext uri="{FF2B5EF4-FFF2-40B4-BE49-F238E27FC236}">
                <a16:creationId xmlns:a16="http://schemas.microsoft.com/office/drawing/2014/main" id="{988F55A0-4883-4005-8F2A-A1244A2D9A83}"/>
              </a:ext>
            </a:extLst>
          </p:cNvPr>
          <p:cNvSpPr>
            <a:spLocks noGrp="1"/>
          </p:cNvSpPr>
          <p:nvPr>
            <p:ph sz="half" idx="2"/>
          </p:nvPr>
        </p:nvSpPr>
        <p:spPr/>
        <p:txBody>
          <a:bodyPr/>
          <a:lstStyle/>
          <a:p>
            <a:endParaRPr lang="en-CA"/>
          </a:p>
        </p:txBody>
      </p:sp>
      <p:pic>
        <p:nvPicPr>
          <p:cNvPr id="5" name="Picture 4">
            <a:extLst>
              <a:ext uri="{FF2B5EF4-FFF2-40B4-BE49-F238E27FC236}">
                <a16:creationId xmlns:a16="http://schemas.microsoft.com/office/drawing/2014/main" id="{12DA214D-8BB4-4521-88F5-9E4490F36720}"/>
              </a:ext>
            </a:extLst>
          </p:cNvPr>
          <p:cNvPicPr>
            <a:picLocks noChangeAspect="1"/>
          </p:cNvPicPr>
          <p:nvPr/>
        </p:nvPicPr>
        <p:blipFill>
          <a:blip r:embed="rId2"/>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A59B49ED-EC82-462C-BDDA-E7EBFABE43AE}"/>
              </a:ext>
            </a:extLst>
          </p:cNvPr>
          <p:cNvSpPr txBox="1"/>
          <p:nvPr/>
        </p:nvSpPr>
        <p:spPr>
          <a:xfrm>
            <a:off x="732845" y="516835"/>
            <a:ext cx="10726310" cy="5786199"/>
          </a:xfrm>
          <a:prstGeom prst="rect">
            <a:avLst/>
          </a:prstGeom>
          <a:solidFill>
            <a:schemeClr val="bg1"/>
          </a:solidFill>
        </p:spPr>
        <p:txBody>
          <a:bodyPr wrap="square" rtlCol="0">
            <a:spAutoFit/>
          </a:bodyPr>
          <a:lstStyle/>
          <a:p>
            <a:r>
              <a:rPr lang="en-US" sz="3400" dirty="0"/>
              <a:t>Electromagnets Today</a:t>
            </a:r>
          </a:p>
          <a:p>
            <a:endParaRPr lang="en-CA" sz="2400" dirty="0"/>
          </a:p>
          <a:p>
            <a:r>
              <a:rPr lang="en-CA" sz="2000" dirty="0"/>
              <a:t>Electromagnetics forces are used today to create electric motors and generators.  Because of the ability to create powerful magnetic fields, electromagnets are used in medical equipment such as MRI machines.  They are used in everyday devices such as music equipment, doorbells, and induction heating for cooking. They are used for heavy lifting.  Electromagnets are used in magnetic levitation (maglev) high speed trains.</a:t>
            </a:r>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endParaRPr lang="en-CA" sz="2400" dirty="0"/>
          </a:p>
          <a:p>
            <a:endParaRPr lang="en-CA" sz="2400" dirty="0"/>
          </a:p>
          <a:p>
            <a:endParaRPr lang="en-US" sz="2400" dirty="0"/>
          </a:p>
        </p:txBody>
      </p:sp>
      <p:grpSp>
        <p:nvGrpSpPr>
          <p:cNvPr id="7" name="Group 6">
            <a:extLst>
              <a:ext uri="{FF2B5EF4-FFF2-40B4-BE49-F238E27FC236}">
                <a16:creationId xmlns:a16="http://schemas.microsoft.com/office/drawing/2014/main" id="{F30E2BAF-E880-447D-8E7A-BC8CFCD6C9B7}"/>
              </a:ext>
            </a:extLst>
          </p:cNvPr>
          <p:cNvGrpSpPr/>
          <p:nvPr/>
        </p:nvGrpSpPr>
        <p:grpSpPr>
          <a:xfrm>
            <a:off x="3750868" y="3428999"/>
            <a:ext cx="3112982" cy="2575916"/>
            <a:chOff x="0" y="0"/>
            <a:chExt cx="2718435" cy="2230264"/>
          </a:xfrm>
        </p:grpSpPr>
        <p:pic>
          <p:nvPicPr>
            <p:cNvPr id="8" name="Picture 7">
              <a:extLst>
                <a:ext uri="{FF2B5EF4-FFF2-40B4-BE49-F238E27FC236}">
                  <a16:creationId xmlns:a16="http://schemas.microsoft.com/office/drawing/2014/main" id="{736CEDCE-C098-41A8-903E-E1FA3666025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2718435" cy="1813560"/>
            </a:xfrm>
            <a:prstGeom prst="rect">
              <a:avLst/>
            </a:prstGeom>
          </p:spPr>
        </p:pic>
        <p:sp>
          <p:nvSpPr>
            <p:cNvPr id="9" name="Text Box 39">
              <a:extLst>
                <a:ext uri="{FF2B5EF4-FFF2-40B4-BE49-F238E27FC236}">
                  <a16:creationId xmlns:a16="http://schemas.microsoft.com/office/drawing/2014/main" id="{5B2C8B89-13EB-40FE-8542-4EF4326CEF57}"/>
                </a:ext>
              </a:extLst>
            </p:cNvPr>
            <p:cNvSpPr txBox="1"/>
            <p:nvPr/>
          </p:nvSpPr>
          <p:spPr>
            <a:xfrm>
              <a:off x="0" y="1813560"/>
              <a:ext cx="2718435" cy="416704"/>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br>
                <a:rPr lang="en-CA" sz="800" dirty="0"/>
              </a:br>
              <a:r>
                <a:rPr lang="en-CA" sz="800" dirty="0"/>
                <a:t>“Https://Www.healthline.com/Health/</a:t>
              </a:r>
              <a:r>
                <a:rPr lang="en-CA" sz="800" dirty="0" err="1"/>
                <a:t>Mri</a:t>
              </a:r>
              <a:r>
                <a:rPr lang="en-CA" sz="800" dirty="0"/>
                <a:t>-vs-Pet-Scan.” </a:t>
              </a:r>
              <a:r>
                <a:rPr lang="en-CA" sz="800" i="1" dirty="0"/>
                <a:t>Https://Www.healthline.com/Health/Mri-vs-Pet-Scan</a:t>
              </a:r>
              <a:r>
                <a:rPr lang="en-CA" sz="800" dirty="0"/>
                <a:t>.</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074" name="Picture 2" descr="Ring Video Doorbell Pro review">
            <a:extLst>
              <a:ext uri="{FF2B5EF4-FFF2-40B4-BE49-F238E27FC236}">
                <a16:creationId xmlns:a16="http://schemas.microsoft.com/office/drawing/2014/main" id="{1AF0742F-6636-44A2-B8F2-EA3D5B84E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329824"/>
            <a:ext cx="2312337" cy="18327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39">
            <a:extLst>
              <a:ext uri="{FF2B5EF4-FFF2-40B4-BE49-F238E27FC236}">
                <a16:creationId xmlns:a16="http://schemas.microsoft.com/office/drawing/2014/main" id="{778B501C-1CC7-4FD0-A919-B63F16A9F5A3}"/>
              </a:ext>
            </a:extLst>
          </p:cNvPr>
          <p:cNvSpPr txBox="1"/>
          <p:nvPr/>
        </p:nvSpPr>
        <p:spPr>
          <a:xfrm>
            <a:off x="1066800" y="5221703"/>
            <a:ext cx="2210434" cy="744691"/>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CA" sz="800" dirty="0"/>
              <a:t>“Https://Www.digitaltrends.com/Home-Security-Reviews/Ring-Video-Doorbell-pro-Review/.” </a:t>
            </a:r>
            <a:r>
              <a:rPr lang="en-CA" sz="800" i="1" dirty="0"/>
              <a:t>Https://Www.digitaltrends.com/Home-Security-Reviews/Ring-Video-Doorbell-pro-Review/</a:t>
            </a:r>
            <a:r>
              <a:rPr lang="en-CA" sz="800" dirty="0"/>
              <a:t>.</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Picture 4" descr="Auto career">
            <a:extLst>
              <a:ext uri="{FF2B5EF4-FFF2-40B4-BE49-F238E27FC236}">
                <a16:creationId xmlns:a16="http://schemas.microsoft.com/office/drawing/2014/main" id="{BFF6583E-9481-47FB-A037-3C110E853A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5939" y="3329824"/>
            <a:ext cx="3344912" cy="22267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39">
            <a:extLst>
              <a:ext uri="{FF2B5EF4-FFF2-40B4-BE49-F238E27FC236}">
                <a16:creationId xmlns:a16="http://schemas.microsoft.com/office/drawing/2014/main" id="{14B2367E-6467-4B69-A250-9A68861EC464}"/>
              </a:ext>
            </a:extLst>
          </p:cNvPr>
          <p:cNvSpPr txBox="1"/>
          <p:nvPr/>
        </p:nvSpPr>
        <p:spPr>
          <a:xfrm>
            <a:off x="7265938" y="5647269"/>
            <a:ext cx="3459211" cy="612988"/>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CA" sz="800" dirty="0"/>
              <a:t>“Https://Www.autotrainingcentre.com/Blog/Hover-Boards-Maglev-Trains-Levitating-Cars-next/.” </a:t>
            </a:r>
            <a:r>
              <a:rPr lang="en-CA" sz="800" i="1" dirty="0"/>
              <a:t>Https://Www.autotrainingcentre.com/Blog/Hover-Boards-Maglev-Trains-Levitating-Cars-next/</a:t>
            </a:r>
            <a:r>
              <a:rPr lang="en-CA" sz="800" dirty="0"/>
              <a:t>.</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9523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6BC36-53CA-4FE4-9135-0BB1D8E45628}"/>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B6B4768E-6D7C-4A07-9AB8-75A3CBC99057}"/>
              </a:ext>
            </a:extLst>
          </p:cNvPr>
          <p:cNvSpPr>
            <a:spLocks noGrp="1"/>
          </p:cNvSpPr>
          <p:nvPr>
            <p:ph sz="half" idx="1"/>
          </p:nvPr>
        </p:nvSpPr>
        <p:spPr/>
        <p:txBody>
          <a:bodyPr/>
          <a:lstStyle/>
          <a:p>
            <a:endParaRPr lang="en-CA"/>
          </a:p>
        </p:txBody>
      </p:sp>
      <p:sp>
        <p:nvSpPr>
          <p:cNvPr id="4" name="Content Placeholder 3">
            <a:extLst>
              <a:ext uri="{FF2B5EF4-FFF2-40B4-BE49-F238E27FC236}">
                <a16:creationId xmlns:a16="http://schemas.microsoft.com/office/drawing/2014/main" id="{EFE2176B-52A0-4665-8274-11C869D1AF1A}"/>
              </a:ext>
            </a:extLst>
          </p:cNvPr>
          <p:cNvSpPr>
            <a:spLocks noGrp="1"/>
          </p:cNvSpPr>
          <p:nvPr>
            <p:ph sz="half" idx="2"/>
          </p:nvPr>
        </p:nvSpPr>
        <p:spPr/>
        <p:txBody>
          <a:bodyPr/>
          <a:lstStyle/>
          <a:p>
            <a:endParaRPr lang="en-CA"/>
          </a:p>
        </p:txBody>
      </p:sp>
      <p:pic>
        <p:nvPicPr>
          <p:cNvPr id="5" name="Picture 4">
            <a:extLst>
              <a:ext uri="{FF2B5EF4-FFF2-40B4-BE49-F238E27FC236}">
                <a16:creationId xmlns:a16="http://schemas.microsoft.com/office/drawing/2014/main" id="{035CE482-086B-4DCA-93ED-7C4848866A23}"/>
              </a:ext>
            </a:extLst>
          </p:cNvPr>
          <p:cNvPicPr>
            <a:picLocks noChangeAspect="1"/>
          </p:cNvPicPr>
          <p:nvPr/>
        </p:nvPicPr>
        <p:blipFill>
          <a:blip r:embed="rId2"/>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EBC48151-FCC5-4EED-8528-B097912DB156}"/>
              </a:ext>
            </a:extLst>
          </p:cNvPr>
          <p:cNvSpPr txBox="1"/>
          <p:nvPr/>
        </p:nvSpPr>
        <p:spPr>
          <a:xfrm>
            <a:off x="982132" y="786527"/>
            <a:ext cx="10058399" cy="5909310"/>
          </a:xfrm>
          <a:prstGeom prst="rect">
            <a:avLst/>
          </a:prstGeom>
          <a:solidFill>
            <a:schemeClr val="bg1"/>
          </a:solidFill>
        </p:spPr>
        <p:txBody>
          <a:bodyPr wrap="square" rtlCol="0">
            <a:spAutoFit/>
          </a:bodyPr>
          <a:lstStyle/>
          <a:p>
            <a:r>
              <a:rPr lang="en-US" sz="3400" dirty="0"/>
              <a:t>The Future </a:t>
            </a:r>
            <a:r>
              <a:rPr lang="en-CA" sz="2400" dirty="0"/>
              <a:t>  </a:t>
            </a:r>
          </a:p>
          <a:p>
            <a:endParaRPr lang="en-CA" dirty="0"/>
          </a:p>
          <a:p>
            <a:r>
              <a:rPr lang="en-CA" dirty="0"/>
              <a:t>	In the future, I think electromagnets will advance transportation even further. If a train can be moved by electromagnets, why not a rocket? </a:t>
            </a:r>
          </a:p>
          <a:p>
            <a:r>
              <a:rPr lang="en-CA" dirty="0"/>
              <a:t>	Rockets currently run off, of chemical propulsion.  I think if they can be propelled by electromagnets they could go faster and further and possibly be safer.  Electromagnets made trains faster so I think they can make rockets faster too. </a:t>
            </a:r>
          </a:p>
          <a:p>
            <a:r>
              <a:rPr lang="en-CA" dirty="0"/>
              <a:t>	If rockets were safer and faster, more people could travel to space and maybe be able to colonize space.  </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r>
              <a:rPr lang="en-CA" sz="1000" dirty="0"/>
              <a:t>Https://Arstechnica.com/Science/2019/09/Rocket-Report-Blue-Origin-Crew-Flights-May-Slip-to-2020-Final-Soyuz-Fg-Launch/.” </a:t>
            </a:r>
            <a:r>
              <a:rPr lang="en-CA" sz="1000" i="1" dirty="0"/>
              <a:t>Https://Arstechnica.com/Science/2019/09/Rocket-Report-Blue-Origin-Crew-Flights-May-Slip-to-2020-Final-Soyuz-Fg-Launch/</a:t>
            </a:r>
            <a:endParaRPr lang="en-CA" sz="1000" dirty="0"/>
          </a:p>
          <a:p>
            <a:endParaRPr lang="en-CA" dirty="0"/>
          </a:p>
        </p:txBody>
      </p:sp>
      <p:pic>
        <p:nvPicPr>
          <p:cNvPr id="10" name="Picture 9" descr="The Rocket Report is published weekly.">
            <a:extLst>
              <a:ext uri="{FF2B5EF4-FFF2-40B4-BE49-F238E27FC236}">
                <a16:creationId xmlns:a16="http://schemas.microsoft.com/office/drawing/2014/main" id="{886DFAB6-9A1F-41A2-9CF6-EFA3E5D426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53271" y="3536589"/>
            <a:ext cx="3747770" cy="2108200"/>
          </a:xfrm>
          <a:prstGeom prst="rect">
            <a:avLst/>
          </a:prstGeom>
          <a:noFill/>
          <a:ln>
            <a:noFill/>
          </a:ln>
        </p:spPr>
      </p:pic>
    </p:spTree>
    <p:extLst>
      <p:ext uri="{BB962C8B-B14F-4D97-AF65-F5344CB8AC3E}">
        <p14:creationId xmlns:p14="http://schemas.microsoft.com/office/powerpoint/2010/main" val="138481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B795FE-15BF-461D-9F54-2A2BAF813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9" name="Rectangle 18">
            <a:extLst>
              <a:ext uri="{FF2B5EF4-FFF2-40B4-BE49-F238E27FC236}">
                <a16:creationId xmlns:a16="http://schemas.microsoft.com/office/drawing/2014/main" id="{CB260B1E-F9C9-4E2E-8361-8E735E296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21" name="Rectangle 20">
            <a:extLst>
              <a:ext uri="{FF2B5EF4-FFF2-40B4-BE49-F238E27FC236}">
                <a16:creationId xmlns:a16="http://schemas.microsoft.com/office/drawing/2014/main" id="{A29F194B-E74C-43C0-BBF5-330CEFC4E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 name="Picture 4" descr="abstract image">
            <a:extLst>
              <a:ext uri="{FF2B5EF4-FFF2-40B4-BE49-F238E27FC236}">
                <a16:creationId xmlns:a16="http://schemas.microsoft.com/office/drawing/2014/main" id="{73CA4908-94AC-46E2-8757-150A14EB6AC1}"/>
              </a:ext>
            </a:extLst>
          </p:cNvPr>
          <p:cNvPicPr>
            <a:picLocks noChangeAspect="1"/>
          </p:cNvPicPr>
          <p:nvPr/>
        </p:nvPicPr>
        <p:blipFill rotWithShape="1">
          <a:blip r:embed="rId2">
            <a:extLst>
              <a:ext uri="{28A0092B-C50C-407E-A947-70E740481C1C}">
                <a14:useLocalDpi xmlns:a14="http://schemas.microsoft.com/office/drawing/2010/main" val="0"/>
              </a:ext>
            </a:extLst>
          </a:blip>
          <a:srcRect l="17054" r="21147"/>
          <a:stretch/>
        </p:blipFill>
        <p:spPr>
          <a:xfrm>
            <a:off x="20" y="10"/>
            <a:ext cx="7534635" cy="6857990"/>
          </a:xfrm>
          <a:prstGeom prst="rect">
            <a:avLst/>
          </a:prstGeom>
        </p:spPr>
      </p:pic>
      <p:sp>
        <p:nvSpPr>
          <p:cNvPr id="23" name="Rectangle 22">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85000"/>
              <a:lumOff val="15000"/>
            </a:schemeClr>
          </a:solidFill>
          <a:ln w="6350" cap="sq" cmpd="sng" algn="ctr">
            <a:noFill/>
            <a:prstDash val="solid"/>
            <a:miter lim="800000"/>
          </a:ln>
          <a:effectLst/>
        </p:spPr>
      </p:sp>
      <p:sp>
        <p:nvSpPr>
          <p:cNvPr id="25" name="Rectangle 24">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79FA2BF2-BE9E-44D7-A673-D514120F0D58}"/>
              </a:ext>
            </a:extLst>
          </p:cNvPr>
          <p:cNvSpPr>
            <a:spLocks noGrp="1"/>
          </p:cNvSpPr>
          <p:nvPr>
            <p:ph type="title"/>
          </p:nvPr>
        </p:nvSpPr>
        <p:spPr>
          <a:xfrm>
            <a:off x="1357951" y="1395557"/>
            <a:ext cx="4633416" cy="1328319"/>
          </a:xfrm>
        </p:spPr>
        <p:txBody>
          <a:bodyPr vert="horz" lIns="91440" tIns="45720" rIns="91440" bIns="45720" rtlCol="0" anchor="ctr">
            <a:normAutofit/>
          </a:bodyPr>
          <a:lstStyle/>
          <a:p>
            <a:r>
              <a:rPr lang="en-US" dirty="0"/>
              <a:t>My Design:</a:t>
            </a:r>
          </a:p>
        </p:txBody>
      </p:sp>
      <p:sp>
        <p:nvSpPr>
          <p:cNvPr id="6" name="TextBox 5">
            <a:extLst>
              <a:ext uri="{FF2B5EF4-FFF2-40B4-BE49-F238E27FC236}">
                <a16:creationId xmlns:a16="http://schemas.microsoft.com/office/drawing/2014/main" id="{3B541124-D41D-4688-97C7-220426A68693}"/>
              </a:ext>
            </a:extLst>
          </p:cNvPr>
          <p:cNvSpPr txBox="1"/>
          <p:nvPr/>
        </p:nvSpPr>
        <p:spPr>
          <a:xfrm>
            <a:off x="1198880" y="2852792"/>
            <a:ext cx="5025032" cy="2572193"/>
          </a:xfrm>
          <a:prstGeom prst="rect">
            <a:avLst/>
          </a:prstGeom>
        </p:spPr>
        <p:txBody>
          <a:bodyPr vert="horz" lIns="91440" tIns="45720" rIns="91440" bIns="45720" rtlCol="0">
            <a:normAutofit fontScale="25000" lnSpcReduction="20000"/>
          </a:bodyPr>
          <a:lstStyle/>
          <a:p>
            <a:pPr>
              <a:lnSpc>
                <a:spcPct val="90000"/>
              </a:lnSpc>
              <a:spcAft>
                <a:spcPts val="600"/>
              </a:spcAft>
              <a:buClr>
                <a:schemeClr val="tx1">
                  <a:lumMod val="85000"/>
                  <a:lumOff val="15000"/>
                </a:schemeClr>
              </a:buClr>
            </a:pPr>
            <a:endParaRPr lang="en-US" sz="4200" dirty="0"/>
          </a:p>
          <a:p>
            <a:pPr>
              <a:lnSpc>
                <a:spcPct val="90000"/>
              </a:lnSpc>
              <a:spcAft>
                <a:spcPts val="600"/>
              </a:spcAft>
              <a:buClr>
                <a:schemeClr val="tx1">
                  <a:lumMod val="85000"/>
                  <a:lumOff val="15000"/>
                </a:schemeClr>
              </a:buClr>
            </a:pPr>
            <a:r>
              <a:rPr lang="en-US" sz="8000" dirty="0"/>
              <a:t>I designed this electromagnet car on photoshop. I hope that electromagnets can make </a:t>
            </a:r>
            <a:r>
              <a:rPr lang="en-US" sz="8000"/>
              <a:t>cars  </a:t>
            </a:r>
            <a:r>
              <a:rPr lang="en-US" sz="8000" dirty="0"/>
              <a:t>hover like they do for trains</a:t>
            </a:r>
            <a:r>
              <a:rPr lang="en-US" sz="4200" dirty="0"/>
              <a:t>.</a:t>
            </a:r>
          </a:p>
          <a:p>
            <a:pPr indent="-182880">
              <a:lnSpc>
                <a:spcPct val="90000"/>
              </a:lnSpc>
              <a:spcAft>
                <a:spcPts val="600"/>
              </a:spcAft>
              <a:buClr>
                <a:schemeClr val="tx1">
                  <a:lumMod val="85000"/>
                  <a:lumOff val="15000"/>
                </a:schemeClr>
              </a:buClr>
              <a:buFont typeface="Garamond" pitchFamily="18" charset="0"/>
              <a:buChar char="◦"/>
            </a:pPr>
            <a:endParaRPr lang="en-US" sz="500" dirty="0"/>
          </a:p>
          <a:p>
            <a:pPr indent="-182880">
              <a:lnSpc>
                <a:spcPct val="90000"/>
              </a:lnSpc>
              <a:spcAft>
                <a:spcPts val="600"/>
              </a:spcAft>
              <a:buClr>
                <a:schemeClr val="tx1">
                  <a:lumMod val="85000"/>
                  <a:lumOff val="15000"/>
                </a:schemeClr>
              </a:buClr>
              <a:buFont typeface="Garamond" pitchFamily="18" charset="0"/>
              <a:buChar char="◦"/>
            </a:pPr>
            <a:endParaRPr lang="en-US" sz="500" dirty="0"/>
          </a:p>
          <a:p>
            <a:pPr indent="-182880">
              <a:lnSpc>
                <a:spcPct val="90000"/>
              </a:lnSpc>
              <a:spcAft>
                <a:spcPts val="600"/>
              </a:spcAft>
              <a:buClr>
                <a:schemeClr val="tx1">
                  <a:lumMod val="85000"/>
                  <a:lumOff val="15000"/>
                </a:schemeClr>
              </a:buClr>
              <a:buFont typeface="Garamond" pitchFamily="18" charset="0"/>
              <a:buChar char="◦"/>
            </a:pPr>
            <a:endParaRPr lang="en-US" sz="500" dirty="0"/>
          </a:p>
          <a:p>
            <a:pPr indent="-182880">
              <a:lnSpc>
                <a:spcPct val="90000"/>
              </a:lnSpc>
              <a:spcAft>
                <a:spcPts val="600"/>
              </a:spcAft>
              <a:buClr>
                <a:schemeClr val="tx1">
                  <a:lumMod val="85000"/>
                  <a:lumOff val="15000"/>
                </a:schemeClr>
              </a:buClr>
              <a:buFont typeface="Garamond" pitchFamily="18" charset="0"/>
              <a:buChar char="◦"/>
            </a:pPr>
            <a:endParaRPr lang="en-US" sz="500" dirty="0"/>
          </a:p>
          <a:p>
            <a:pPr indent="-182880">
              <a:lnSpc>
                <a:spcPct val="90000"/>
              </a:lnSpc>
              <a:spcAft>
                <a:spcPts val="600"/>
              </a:spcAft>
              <a:buClr>
                <a:schemeClr val="tx1">
                  <a:lumMod val="85000"/>
                  <a:lumOff val="15000"/>
                </a:schemeClr>
              </a:buClr>
              <a:buFont typeface="Garamond" pitchFamily="18" charset="0"/>
              <a:buChar char="◦"/>
            </a:pPr>
            <a:endParaRPr lang="en-US" sz="500" dirty="0"/>
          </a:p>
          <a:p>
            <a:pPr indent="-182880">
              <a:lnSpc>
                <a:spcPct val="90000"/>
              </a:lnSpc>
              <a:spcAft>
                <a:spcPts val="600"/>
              </a:spcAft>
              <a:buClr>
                <a:schemeClr val="tx1">
                  <a:lumMod val="85000"/>
                  <a:lumOff val="15000"/>
                </a:schemeClr>
              </a:buClr>
              <a:buFont typeface="Garamond" pitchFamily="18" charset="0"/>
              <a:buChar char="◦"/>
            </a:pPr>
            <a:endParaRPr lang="en-US" sz="500" dirty="0"/>
          </a:p>
          <a:p>
            <a:pPr indent="-182880">
              <a:lnSpc>
                <a:spcPct val="90000"/>
              </a:lnSpc>
              <a:spcAft>
                <a:spcPts val="600"/>
              </a:spcAft>
              <a:buClr>
                <a:schemeClr val="tx1">
                  <a:lumMod val="85000"/>
                  <a:lumOff val="15000"/>
                </a:schemeClr>
              </a:buClr>
              <a:buFont typeface="Garamond" pitchFamily="18" charset="0"/>
              <a:buChar char="◦"/>
            </a:pPr>
            <a:endParaRPr lang="en-US" sz="500" dirty="0"/>
          </a:p>
          <a:p>
            <a:pPr indent="-182880">
              <a:lnSpc>
                <a:spcPct val="90000"/>
              </a:lnSpc>
              <a:spcAft>
                <a:spcPts val="600"/>
              </a:spcAft>
              <a:buClr>
                <a:schemeClr val="tx1">
                  <a:lumMod val="85000"/>
                  <a:lumOff val="15000"/>
                </a:schemeClr>
              </a:buClr>
              <a:buFont typeface="Garamond" pitchFamily="18" charset="0"/>
              <a:buChar char="◦"/>
            </a:pPr>
            <a:endParaRPr lang="en-US" sz="500" dirty="0"/>
          </a:p>
          <a:p>
            <a:pPr indent="-182880">
              <a:lnSpc>
                <a:spcPct val="90000"/>
              </a:lnSpc>
              <a:spcAft>
                <a:spcPts val="600"/>
              </a:spcAft>
              <a:buClr>
                <a:schemeClr val="tx1">
                  <a:lumMod val="85000"/>
                  <a:lumOff val="15000"/>
                </a:schemeClr>
              </a:buClr>
              <a:buFont typeface="Garamond" pitchFamily="18" charset="0"/>
              <a:buChar char="◦"/>
            </a:pPr>
            <a:endParaRPr lang="en-US" sz="500" dirty="0"/>
          </a:p>
          <a:p>
            <a:pPr indent="-182880">
              <a:lnSpc>
                <a:spcPct val="90000"/>
              </a:lnSpc>
              <a:spcAft>
                <a:spcPts val="600"/>
              </a:spcAft>
              <a:buClr>
                <a:schemeClr val="tx1">
                  <a:lumMod val="85000"/>
                  <a:lumOff val="15000"/>
                </a:schemeClr>
              </a:buClr>
              <a:buFont typeface="Garamond" pitchFamily="18" charset="0"/>
              <a:buChar char="◦"/>
            </a:pPr>
            <a:endParaRPr lang="en-US" sz="500" dirty="0"/>
          </a:p>
          <a:p>
            <a:pPr>
              <a:lnSpc>
                <a:spcPct val="90000"/>
              </a:lnSpc>
              <a:spcAft>
                <a:spcPts val="600"/>
              </a:spcAft>
              <a:buClr>
                <a:schemeClr val="tx1">
                  <a:lumMod val="85000"/>
                  <a:lumOff val="15000"/>
                </a:schemeClr>
              </a:buClr>
            </a:pPr>
            <a:endParaRPr lang="en-US" sz="8000" dirty="0"/>
          </a:p>
          <a:p>
            <a:pPr indent="-182880">
              <a:lnSpc>
                <a:spcPct val="90000"/>
              </a:lnSpc>
              <a:spcAft>
                <a:spcPts val="600"/>
              </a:spcAft>
              <a:buClr>
                <a:schemeClr val="tx1">
                  <a:lumMod val="85000"/>
                  <a:lumOff val="15000"/>
                </a:schemeClr>
              </a:buClr>
              <a:buFont typeface="Garamond" pitchFamily="18" charset="0"/>
              <a:buChar char="◦"/>
            </a:pPr>
            <a:endParaRPr lang="en-US" sz="500" dirty="0"/>
          </a:p>
          <a:p>
            <a:pPr indent="-182880">
              <a:lnSpc>
                <a:spcPct val="90000"/>
              </a:lnSpc>
              <a:spcAft>
                <a:spcPts val="600"/>
              </a:spcAft>
              <a:buClr>
                <a:schemeClr val="tx1">
                  <a:lumMod val="85000"/>
                  <a:lumOff val="15000"/>
                </a:schemeClr>
              </a:buClr>
              <a:buFont typeface="Garamond" pitchFamily="18" charset="0"/>
              <a:buChar char="◦"/>
            </a:pPr>
            <a:endParaRPr lang="en-US" sz="500" dirty="0"/>
          </a:p>
          <a:p>
            <a:pPr indent="-182880">
              <a:lnSpc>
                <a:spcPct val="90000"/>
              </a:lnSpc>
              <a:spcAft>
                <a:spcPts val="600"/>
              </a:spcAft>
              <a:buClr>
                <a:schemeClr val="tx1">
                  <a:lumMod val="85000"/>
                  <a:lumOff val="15000"/>
                </a:schemeClr>
              </a:buClr>
              <a:buFont typeface="Garamond" pitchFamily="18" charset="0"/>
              <a:buChar char="◦"/>
            </a:pPr>
            <a:endParaRPr lang="en-US" sz="500" dirty="0"/>
          </a:p>
          <a:p>
            <a:pPr indent="-182880">
              <a:lnSpc>
                <a:spcPct val="90000"/>
              </a:lnSpc>
              <a:spcAft>
                <a:spcPts val="600"/>
              </a:spcAft>
              <a:buClr>
                <a:schemeClr val="tx1">
                  <a:lumMod val="85000"/>
                  <a:lumOff val="15000"/>
                </a:schemeClr>
              </a:buClr>
              <a:buFont typeface="Garamond" pitchFamily="18" charset="0"/>
              <a:buChar char="◦"/>
            </a:pPr>
            <a:endParaRPr lang="en-US" sz="500" dirty="0"/>
          </a:p>
          <a:p>
            <a:pPr indent="-182880">
              <a:lnSpc>
                <a:spcPct val="90000"/>
              </a:lnSpc>
              <a:spcAft>
                <a:spcPts val="600"/>
              </a:spcAft>
              <a:buClr>
                <a:schemeClr val="tx1">
                  <a:lumMod val="85000"/>
                  <a:lumOff val="15000"/>
                </a:schemeClr>
              </a:buClr>
              <a:buFont typeface="Garamond" pitchFamily="18" charset="0"/>
              <a:buChar char="◦"/>
            </a:pPr>
            <a:r>
              <a:rPr lang="en-US" sz="500" dirty="0"/>
              <a:t> </a:t>
            </a:r>
          </a:p>
        </p:txBody>
      </p:sp>
      <p:pic>
        <p:nvPicPr>
          <p:cNvPr id="8" name="Content Placeholder 7" descr="A close up of a car&#10;&#10;Description automatically generated">
            <a:extLst>
              <a:ext uri="{FF2B5EF4-FFF2-40B4-BE49-F238E27FC236}">
                <a16:creationId xmlns:a16="http://schemas.microsoft.com/office/drawing/2014/main" id="{7C1BAF4F-1630-4E5D-AD2B-C08DBFB935B7}"/>
              </a:ext>
            </a:extLst>
          </p:cNvPr>
          <p:cNvPicPr>
            <a:picLocks noGrp="1" noChangeAspect="1"/>
          </p:cNvPicPr>
          <p:nvPr>
            <p:ph sz="half" idx="1"/>
          </p:nvPr>
        </p:nvPicPr>
        <p:blipFill rotWithShape="1">
          <a:blip r:embed="rId3"/>
          <a:srcRect l="14989" r="1143" b="3"/>
          <a:stretch/>
        </p:blipFill>
        <p:spPr>
          <a:xfrm>
            <a:off x="7534655" y="10"/>
            <a:ext cx="4657345" cy="3428990"/>
          </a:xfrm>
          <a:prstGeom prst="rect">
            <a:avLst/>
          </a:prstGeom>
        </p:spPr>
      </p:pic>
      <p:pic>
        <p:nvPicPr>
          <p:cNvPr id="10" name="Content Placeholder 9" descr="A close up of a car&#10;&#10;Description automatically generated">
            <a:extLst>
              <a:ext uri="{FF2B5EF4-FFF2-40B4-BE49-F238E27FC236}">
                <a16:creationId xmlns:a16="http://schemas.microsoft.com/office/drawing/2014/main" id="{E67EF889-0D37-4E8B-92B6-3508A9802546}"/>
              </a:ext>
            </a:extLst>
          </p:cNvPr>
          <p:cNvPicPr>
            <a:picLocks noGrp="1" noChangeAspect="1"/>
          </p:cNvPicPr>
          <p:nvPr>
            <p:ph sz="half" idx="2"/>
          </p:nvPr>
        </p:nvPicPr>
        <p:blipFill rotWithShape="1">
          <a:blip r:embed="rId3"/>
          <a:srcRect l="14989" r="1143" b="3"/>
          <a:stretch/>
        </p:blipFill>
        <p:spPr>
          <a:xfrm>
            <a:off x="7534655" y="3429000"/>
            <a:ext cx="4657345" cy="3429000"/>
          </a:xfrm>
          <a:prstGeom prst="rect">
            <a:avLst/>
          </a:prstGeom>
        </p:spPr>
      </p:pic>
    </p:spTree>
    <p:extLst>
      <p:ext uri="{BB962C8B-B14F-4D97-AF65-F5344CB8AC3E}">
        <p14:creationId xmlns:p14="http://schemas.microsoft.com/office/powerpoint/2010/main" val="276220695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E341-B351-4B72-844C-C1D81CBCC439}"/>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790A5323-5C24-40CA-A2C2-ADD65DC22DB3}"/>
              </a:ext>
            </a:extLst>
          </p:cNvPr>
          <p:cNvSpPr>
            <a:spLocks noGrp="1"/>
          </p:cNvSpPr>
          <p:nvPr>
            <p:ph sz="half" idx="1"/>
          </p:nvPr>
        </p:nvSpPr>
        <p:spPr/>
        <p:txBody>
          <a:bodyPr/>
          <a:lstStyle/>
          <a:p>
            <a:endParaRPr lang="en-CA"/>
          </a:p>
        </p:txBody>
      </p:sp>
      <p:sp>
        <p:nvSpPr>
          <p:cNvPr id="4" name="Content Placeholder 3">
            <a:extLst>
              <a:ext uri="{FF2B5EF4-FFF2-40B4-BE49-F238E27FC236}">
                <a16:creationId xmlns:a16="http://schemas.microsoft.com/office/drawing/2014/main" id="{478914D7-3D58-40F3-A221-CA37800E0D54}"/>
              </a:ext>
            </a:extLst>
          </p:cNvPr>
          <p:cNvSpPr>
            <a:spLocks noGrp="1"/>
          </p:cNvSpPr>
          <p:nvPr>
            <p:ph sz="half" idx="2"/>
          </p:nvPr>
        </p:nvSpPr>
        <p:spPr/>
        <p:txBody>
          <a:bodyPr/>
          <a:lstStyle/>
          <a:p>
            <a:endParaRPr lang="en-CA"/>
          </a:p>
        </p:txBody>
      </p:sp>
      <p:pic>
        <p:nvPicPr>
          <p:cNvPr id="5" name="Picture 4">
            <a:extLst>
              <a:ext uri="{FF2B5EF4-FFF2-40B4-BE49-F238E27FC236}">
                <a16:creationId xmlns:a16="http://schemas.microsoft.com/office/drawing/2014/main" id="{E867C725-2220-4E88-84D8-DE7DA0539913}"/>
              </a:ext>
            </a:extLst>
          </p:cNvPr>
          <p:cNvPicPr>
            <a:picLocks noChangeAspect="1"/>
          </p:cNvPicPr>
          <p:nvPr/>
        </p:nvPicPr>
        <p:blipFill>
          <a:blip r:embed="rId2"/>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60899536-4533-41A6-A83C-B90CE0707AC1}"/>
              </a:ext>
            </a:extLst>
          </p:cNvPr>
          <p:cNvSpPr txBox="1"/>
          <p:nvPr/>
        </p:nvSpPr>
        <p:spPr>
          <a:xfrm>
            <a:off x="982132" y="786527"/>
            <a:ext cx="10058399" cy="5386090"/>
          </a:xfrm>
          <a:prstGeom prst="rect">
            <a:avLst/>
          </a:prstGeom>
          <a:solidFill>
            <a:schemeClr val="bg1"/>
          </a:solidFill>
        </p:spPr>
        <p:txBody>
          <a:bodyPr wrap="square" rtlCol="0">
            <a:spAutoFit/>
          </a:bodyPr>
          <a:lstStyle/>
          <a:p>
            <a:r>
              <a:rPr lang="en-US" sz="3400" dirty="0"/>
              <a:t>Bibliography</a:t>
            </a:r>
          </a:p>
          <a:p>
            <a:endParaRPr lang="en-US" sz="3400" dirty="0"/>
          </a:p>
          <a:p>
            <a:r>
              <a:rPr lang="en-US" dirty="0"/>
              <a:t>William Sturgeon and the Invention Of the Electromagnet</a:t>
            </a:r>
          </a:p>
          <a:p>
            <a:r>
              <a:rPr lang="en-US" dirty="0"/>
              <a:t>Mary Bellis - </a:t>
            </a:r>
            <a:r>
              <a:rPr lang="en-US" dirty="0">
                <a:hlinkClick r:id="rId3"/>
              </a:rPr>
              <a:t>https://www.thoughtco.com/who-invented-the-electromagnet-1991678</a:t>
            </a:r>
            <a:endParaRPr lang="en-US" dirty="0"/>
          </a:p>
          <a:p>
            <a:endParaRPr lang="en-US" sz="2400" dirty="0"/>
          </a:p>
          <a:p>
            <a:r>
              <a:rPr lang="en-US" dirty="0"/>
              <a:t>What Are Electromagnets Used For in Everyday Life?</a:t>
            </a:r>
          </a:p>
          <a:p>
            <a:r>
              <a:rPr lang="en-US" dirty="0"/>
              <a:t>Kevin Lee - </a:t>
            </a:r>
            <a:r>
              <a:rPr lang="en-US" dirty="0">
                <a:hlinkClick r:id="rId4"/>
              </a:rPr>
              <a:t>https://sciencing.com/what-electromagnets-used-everyday-life-4703546.html</a:t>
            </a:r>
            <a:endParaRPr lang="en-US" dirty="0"/>
          </a:p>
          <a:p>
            <a:endParaRPr lang="en-US" dirty="0"/>
          </a:p>
          <a:p>
            <a:r>
              <a:rPr lang="en-CA" dirty="0"/>
              <a:t>Electromagnet</a:t>
            </a:r>
          </a:p>
          <a:p>
            <a:r>
              <a:rPr lang="en-CA" dirty="0">
                <a:hlinkClick r:id="rId5"/>
              </a:rPr>
              <a:t>https://nvaughn.weebly.com/electromagnet.html</a:t>
            </a:r>
            <a:endParaRPr lang="en-CA" dirty="0"/>
          </a:p>
          <a:p>
            <a:endParaRPr lang="en-CA" dirty="0"/>
          </a:p>
          <a:p>
            <a:r>
              <a:rPr lang="en-US" dirty="0"/>
              <a:t>What Are The Uses Of Electromagnets?</a:t>
            </a:r>
          </a:p>
          <a:p>
            <a:r>
              <a:rPr lang="en-US" dirty="0"/>
              <a:t>Matt Williams - https://www.universetoday.com/39295/uses-of-electromagnets/</a:t>
            </a:r>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33114626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59927E4-E194-47BE-91C2-B87D50CF51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748</Words>
  <Application>Microsoft Office PowerPoint</Application>
  <PresentationFormat>Widescreen</PresentationFormat>
  <Paragraphs>109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Avenir Next LT Pro</vt:lpstr>
      <vt:lpstr>Avenir Next LT Pro Light</vt:lpstr>
      <vt:lpstr>Calibri</vt:lpstr>
      <vt:lpstr>Garamond</vt:lpstr>
      <vt:lpstr>SavonVTI</vt:lpstr>
      <vt:lpstr>Electromagnets and the Industrial Revolution</vt:lpstr>
      <vt:lpstr>Invention of the Electomagnet</vt:lpstr>
      <vt:lpstr>PowerPoint Presentation</vt:lpstr>
      <vt:lpstr>PowerPoint Presentation</vt:lpstr>
      <vt:lpstr>PowerPoint Presentation</vt:lpstr>
      <vt:lpstr>PowerPoint Presentation</vt:lpstr>
      <vt:lpstr>PowerPoint Presentation</vt:lpstr>
      <vt:lpstr>My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2020-03-13T03:20:03Z</dcterms:created>
  <dcterms:modified xsi:type="dcterms:W3CDTF">2020-03-13T03:21:59Z</dcterms:modified>
</cp:coreProperties>
</file>