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D219F-CAC3-3041-F70C-28DDCA979C1B}" v="29" dt="2019-11-04T14:50:07.325"/>
    <p1510:client id="{14E0F9BB-57E6-F926-414C-860A0547EE31}" v="3480" dt="2019-11-05T18:01:04.341"/>
    <p1510:client id="{1F4C83D1-3852-0C7D-E7E3-F238CA6BC292}" v="28" dt="2019-11-04T04:41:42.907"/>
    <p1510:client id="{5D4C5B2B-D065-46A1-93F6-CCA3C1FD3A33}" v="101" dt="2019-11-01T17:28:00.257"/>
    <p1510:client id="{91CD44FD-EB32-2A9A-AF57-F6DE055027A6}" v="14" dt="2019-11-02T00:07:16.669"/>
    <p1510:client id="{C0081ABD-B1DC-B582-D519-FB02AB8CE779}" v="361" dt="2019-11-03T04:16:02.659"/>
    <p1510:client id="{E179B1EE-69F9-0CD5-F38C-71D0388ACCF7}" v="376" dt="2019-11-05T03:50:46.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47206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4224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91587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92774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137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32180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82917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5997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6541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4490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261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3133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4275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0489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5321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350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11/6/2019</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5377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11/6/2019</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79194231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45" r:id="rId6"/>
    <p:sldLayoutId id="2147483746" r:id="rId7"/>
    <p:sldLayoutId id="2147483747" r:id="rId8"/>
    <p:sldLayoutId id="2147483748" r:id="rId9"/>
    <p:sldLayoutId id="2147483749" r:id="rId10"/>
    <p:sldLayoutId id="2147483756" r:id="rId11"/>
    <p:sldLayoutId id="2147483750" r:id="rId12"/>
    <p:sldLayoutId id="2147483751" r:id="rId13"/>
    <p:sldLayoutId id="2147483752" r:id="rId14"/>
    <p:sldLayoutId id="2147483753" r:id="rId15"/>
    <p:sldLayoutId id="2147483754" r:id="rId16"/>
    <p:sldLayoutId id="2147483755"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www.nationalgeographic.org/encyclopedia/landform/" TargetMode="External"/><Relationship Id="rId2" Type="http://schemas.openxmlformats.org/officeDocument/2006/relationships/hyperlink" Target="http://www.thoughtco.com/geography-4133035" TargetMode="External"/><Relationship Id="rId1" Type="http://schemas.openxmlformats.org/officeDocument/2006/relationships/slideLayout" Target="../slideLayouts/slideLayout2.xml"/><Relationship Id="rId4" Type="http://schemas.openxmlformats.org/officeDocument/2006/relationships/hyperlink" Target="http://www.travelalberta.com/us/plan-your-trip/weather-climat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5529B4A9-1721-40B7-922D-918CDFB22B2B}"/>
              </a:ext>
            </a:extLst>
          </p:cNvPr>
          <p:cNvPicPr>
            <a:picLocks noChangeAspect="1"/>
          </p:cNvPicPr>
          <p:nvPr/>
        </p:nvPicPr>
        <p:blipFill rotWithShape="1">
          <a:blip r:embed="rId3"/>
          <a:srcRect b="15730"/>
          <a:stretch/>
        </p:blipFill>
        <p:spPr>
          <a:xfrm>
            <a:off x="20" y="10"/>
            <a:ext cx="12191980" cy="6857990"/>
          </a:xfrm>
          <a:prstGeom prst="rect">
            <a:avLst/>
          </a:prstGeom>
        </p:spPr>
      </p:pic>
      <p:sp useBgFill="1">
        <p:nvSpPr>
          <p:cNvPr id="11"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426885"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4947701" y="3496574"/>
            <a:ext cx="6436104" cy="1052422"/>
          </a:xfrm>
        </p:spPr>
        <p:txBody>
          <a:bodyPr>
            <a:normAutofit/>
          </a:bodyPr>
          <a:lstStyle/>
          <a:p>
            <a:pPr algn="l"/>
            <a:r>
              <a:rPr lang="en-US" sz="4400">
                <a:latin typeface="Georgia"/>
                <a:cs typeface="Calibri Light"/>
              </a:rPr>
              <a:t>Drayton Valley</a:t>
            </a:r>
            <a:r>
              <a:rPr lang="en-US" sz="4400">
                <a:cs typeface="Calibri Light"/>
              </a:rPr>
              <a:t> </a:t>
            </a:r>
            <a:endParaRPr lang="en-US" sz="4400"/>
          </a:p>
        </p:txBody>
      </p:sp>
      <p:sp>
        <p:nvSpPr>
          <p:cNvPr id="3" name="Subtitle 2"/>
          <p:cNvSpPr>
            <a:spLocks noGrp="1"/>
          </p:cNvSpPr>
          <p:nvPr>
            <p:ph type="subTitle" idx="1"/>
          </p:nvPr>
        </p:nvSpPr>
        <p:spPr>
          <a:xfrm>
            <a:off x="4947701" y="4548996"/>
            <a:ext cx="6436104" cy="534838"/>
          </a:xfrm>
        </p:spPr>
        <p:txBody>
          <a:bodyPr>
            <a:normAutofit/>
          </a:bodyPr>
          <a:lstStyle/>
          <a:p>
            <a:pPr algn="l"/>
            <a:r>
              <a:rPr lang="en-US" sz="1800">
                <a:ln>
                  <a:solidFill>
                    <a:srgbClr val="000000">
                      <a:lumMod val="75000"/>
                      <a:lumOff val="25000"/>
                      <a:alpha val="10000"/>
                    </a:srgbClr>
                  </a:solidFill>
                </a:ln>
                <a:solidFill>
                  <a:srgbClr val="9D7129"/>
                </a:solidFill>
                <a:effectLst>
                  <a:outerShdw blurRad="9525" dist="25400" dir="14640000" algn="tl" rotWithShape="0">
                    <a:srgbClr val="000000">
                      <a:alpha val="30000"/>
                    </a:srgbClr>
                  </a:outerShdw>
                </a:effectLst>
                <a:latin typeface="Georgia"/>
              </a:rPr>
              <a:t>Saylor Kuefler</a:t>
            </a:r>
            <a:r>
              <a:rPr lang="en-US" sz="1800">
                <a:ln>
                  <a:solidFill>
                    <a:srgbClr val="000000">
                      <a:lumMod val="75000"/>
                      <a:lumOff val="25000"/>
                      <a:alpha val="10000"/>
                    </a:srgbClr>
                  </a:solidFill>
                </a:ln>
                <a:solidFill>
                  <a:srgbClr val="9D7129"/>
                </a:solidFill>
                <a:effectLst>
                  <a:outerShdw blurRad="9525" dist="25400" dir="14640000" algn="tl" rotWithShape="0">
                    <a:srgbClr val="000000">
                      <a:alpha val="30000"/>
                    </a:srgbClr>
                  </a:outerShdw>
                </a:effectLst>
              </a:rPr>
              <a:t> </a:t>
            </a:r>
            <a:endParaRPr lang="en-US" sz="1800">
              <a:solidFill>
                <a:srgbClr val="9D7129"/>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9B431A-C3E8-4FAD-8408-07CD712D15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12058" y="643467"/>
            <a:ext cx="10977231" cy="5571065"/>
          </a:xfrm>
          <a:prstGeom prst="rect">
            <a:avLst/>
          </a:prstGeom>
        </p:spPr>
      </p:pic>
      <p:pic>
        <p:nvPicPr>
          <p:cNvPr id="2" name="Picture 2" descr="A picture containing water, outdoor, nature, mountain&#10;&#10;Description generated with very high confidence">
            <a:extLst>
              <a:ext uri="{FF2B5EF4-FFF2-40B4-BE49-F238E27FC236}">
                <a16:creationId xmlns:a16="http://schemas.microsoft.com/office/drawing/2014/main" id="{E9B103CD-6484-4D3E-8111-07625FEB4881}"/>
              </a:ext>
            </a:extLst>
          </p:cNvPr>
          <p:cNvPicPr>
            <a:picLocks noChangeAspect="1"/>
          </p:cNvPicPr>
          <p:nvPr/>
        </p:nvPicPr>
        <p:blipFill rotWithShape="1">
          <a:blip r:embed="rId4">
            <a:grayscl/>
          </a:blip>
          <a:srcRect t="17306" r="-1" b="17127"/>
          <a:stretch/>
        </p:blipFill>
        <p:spPr>
          <a:xfrm>
            <a:off x="-565" y="3629"/>
            <a:ext cx="12193406" cy="6850740"/>
          </a:xfrm>
          <a:prstGeom prst="rect">
            <a:avLst/>
          </a:prstGeom>
          <a:ln w="50800">
            <a:noFill/>
          </a:ln>
        </p:spPr>
      </p:pic>
    </p:spTree>
    <p:extLst>
      <p:ext uri="{BB962C8B-B14F-4D97-AF65-F5344CB8AC3E}">
        <p14:creationId xmlns:p14="http://schemas.microsoft.com/office/powerpoint/2010/main" val="340383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4ED4-0879-4D9C-B39D-75A773B9DEB6}"/>
              </a:ext>
            </a:extLst>
          </p:cNvPr>
          <p:cNvSpPr>
            <a:spLocks noGrp="1"/>
          </p:cNvSpPr>
          <p:nvPr>
            <p:ph type="title"/>
          </p:nvPr>
        </p:nvSpPr>
        <p:spPr/>
        <p:txBody>
          <a:bodyPr/>
          <a:lstStyle/>
          <a:p>
            <a:r>
              <a:rPr lang="en-US" sz="4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Bibliography </a:t>
            </a:r>
          </a:p>
        </p:txBody>
      </p:sp>
      <p:sp>
        <p:nvSpPr>
          <p:cNvPr id="3" name="Content Placeholder 2">
            <a:extLst>
              <a:ext uri="{FF2B5EF4-FFF2-40B4-BE49-F238E27FC236}">
                <a16:creationId xmlns:a16="http://schemas.microsoft.com/office/drawing/2014/main" id="{93450482-3EEE-4761-A027-ECED4482C7E6}"/>
              </a:ext>
            </a:extLst>
          </p:cNvPr>
          <p:cNvSpPr>
            <a:spLocks noGrp="1"/>
          </p:cNvSpPr>
          <p:nvPr>
            <p:ph idx="1"/>
          </p:nvPr>
        </p:nvSpPr>
        <p:spPr>
          <a:xfrm>
            <a:off x="913795" y="2076450"/>
            <a:ext cx="10353762" cy="4543010"/>
          </a:xfrm>
        </p:spPr>
        <p:txBody>
          <a:bodyPr>
            <a:normAutofit/>
          </a:bodyPr>
          <a:lstStyle/>
          <a:p>
            <a:pPr indent="-305435">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“Geography.” </a:t>
            </a:r>
            <a:r>
              <a:rPr lang="en-US" i="1">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ThoughtCo</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 ThoughtCo, 22 May 2019, </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hlinkClick r:id="rId2"/>
              </a:rPr>
              <a:t>www.thoughtco.com/geography-4133035</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The Narwhal. “10 Things You Need to Know about the Massive New Oilsands Mine That Just Got a Green Light.” </a:t>
            </a:r>
            <a:r>
              <a:rPr lang="en-US" i="1">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The Narwhal</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 The Narwhal, 29 July 2019, thenarwhal.ca/10-things-you-need-to-know-about-the-massive-new-oilsands-mine-that-just-got-a-green-light/.</a:t>
            </a:r>
          </a:p>
          <a:p>
            <a:pPr indent="-305435">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National Geographic Society. “Landform.” </a:t>
            </a:r>
            <a:r>
              <a:rPr lang="en-US" i="1">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National Geographic Society</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 9 Oct. 2012, </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hlinkClick r:id="rId3"/>
              </a:rPr>
              <a:t>www.nationalgeographic.org/encyclopedia/landform/</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Weather &amp; Climate.” </a:t>
            </a:r>
            <a:r>
              <a:rPr lang="en-US" i="1">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Alberta Canada</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 </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hlinkClick r:id="rId4"/>
              </a:rPr>
              <a:t>www.travelalberta.com/us/plan-your-trip/weather-climate/</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“History.” </a:t>
            </a:r>
            <a:r>
              <a:rPr lang="en-US" i="1">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RSS 20</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 rally.hondaracingcorporation.com/history/.</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ill Sans MT"/>
            </a:endParaRPr>
          </a:p>
          <a:p>
            <a:pPr indent="-305435">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08371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4688-F9FA-4614-8A61-6281C96E2FD7}"/>
              </a:ext>
            </a:extLst>
          </p:cNvPr>
          <p:cNvSpPr>
            <a:spLocks noGrp="1"/>
          </p:cNvSpPr>
          <p:nvPr>
            <p:ph type="title"/>
          </p:nvPr>
        </p:nvSpPr>
        <p:spPr/>
        <p:txBody>
          <a:bodyPr/>
          <a:lstStyle/>
          <a:p>
            <a:r>
              <a:rPr lang="en-US" sz="4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Reflection </a:t>
            </a:r>
            <a:endParaRPr lang="en-US">
              <a:latin typeface="Georgia"/>
            </a:endParaRPr>
          </a:p>
        </p:txBody>
      </p:sp>
      <p:sp>
        <p:nvSpPr>
          <p:cNvPr id="3" name="Content Placeholder 2">
            <a:extLst>
              <a:ext uri="{FF2B5EF4-FFF2-40B4-BE49-F238E27FC236}">
                <a16:creationId xmlns:a16="http://schemas.microsoft.com/office/drawing/2014/main" id="{303709E6-3053-4279-A03F-7132FC0DFDAF}"/>
              </a:ext>
            </a:extLst>
          </p:cNvPr>
          <p:cNvSpPr>
            <a:spLocks noGrp="1"/>
          </p:cNvSpPr>
          <p:nvPr>
            <p:ph idx="1"/>
          </p:nvPr>
        </p:nvSpPr>
        <p:spPr>
          <a:xfrm>
            <a:off x="913795" y="1791528"/>
            <a:ext cx="10360388" cy="4410488"/>
          </a:xfrm>
        </p:spPr>
        <p:txBody>
          <a:bodyPr>
            <a:normAutofit/>
          </a:bodyPr>
          <a:lstStyle/>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A) I was easily able to find my environmental issue. I found the issues and consequences through articles and sites including the Narwhal </a:t>
            </a:r>
          </a:p>
          <a:p>
            <a:pPr marL="37465" indent="0">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B) I did not work from a backwards design because I was not fimiliar with the stratagy. I found it easy to "dream of the future/identify solutions" especially because I used the images as inspiration. </a:t>
            </a:r>
          </a:p>
          <a:p>
            <a:pPr marL="37465" indent="0">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C) I am satisfied with my solution and designs because I worked hard on them </a:t>
            </a:r>
          </a:p>
          <a:p>
            <a:pPr marL="37465" indent="0">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D) In the future I would spend more time on the big issue and research furtur into the problem, so I understood it a bit more before I moved onto the consequences.</a:t>
            </a:r>
          </a:p>
        </p:txBody>
      </p:sp>
    </p:spTree>
    <p:extLst>
      <p:ext uri="{BB962C8B-B14F-4D97-AF65-F5344CB8AC3E}">
        <p14:creationId xmlns:p14="http://schemas.microsoft.com/office/powerpoint/2010/main" val="21579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large open field&#10;&#10;Description generated with very high confidence">
            <a:extLst>
              <a:ext uri="{FF2B5EF4-FFF2-40B4-BE49-F238E27FC236}">
                <a16:creationId xmlns:a16="http://schemas.microsoft.com/office/drawing/2014/main" id="{5ABB5B1C-E6B2-4D27-A438-463751FBB366}"/>
              </a:ext>
            </a:extLst>
          </p:cNvPr>
          <p:cNvPicPr>
            <a:picLocks noChangeAspect="1"/>
          </p:cNvPicPr>
          <p:nvPr/>
        </p:nvPicPr>
        <p:blipFill rotWithShape="1">
          <a:blip r:embed="rId2">
            <a:alphaModFix amt="25000"/>
          </a:blip>
          <a:srcRect t="21053"/>
          <a:stretch/>
        </p:blipFill>
        <p:spPr>
          <a:xfrm>
            <a:off x="20" y="10"/>
            <a:ext cx="12191980" cy="6857990"/>
          </a:xfrm>
          <a:prstGeom prst="rect">
            <a:avLst/>
          </a:prstGeom>
        </p:spPr>
      </p:pic>
      <p:sp>
        <p:nvSpPr>
          <p:cNvPr id="2" name="Title 1">
            <a:extLst>
              <a:ext uri="{FF2B5EF4-FFF2-40B4-BE49-F238E27FC236}">
                <a16:creationId xmlns:a16="http://schemas.microsoft.com/office/drawing/2014/main" id="{A9DD8CA7-FD31-4589-B014-1CAA6DB45F8F}"/>
              </a:ext>
            </a:extLst>
          </p:cNvPr>
          <p:cNvSpPr>
            <a:spLocks noGrp="1"/>
          </p:cNvSpPr>
          <p:nvPr>
            <p:ph type="title"/>
          </p:nvPr>
        </p:nvSpPr>
        <p:spPr>
          <a:xfrm>
            <a:off x="913795" y="609600"/>
            <a:ext cx="10353762" cy="1257300"/>
          </a:xfrm>
        </p:spPr>
        <p:txBody>
          <a:bodyPr>
            <a:normAutofit/>
          </a:bodyPr>
          <a:lstStyle/>
          <a:p>
            <a:r>
              <a:rPr lang="en-US" sz="4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Physical Landforms</a:t>
            </a:r>
            <a:r>
              <a:rPr lang="en-US" sz="4000">
                <a:ln>
                  <a:solidFill>
                    <a:srgbClr val="000000">
                      <a:lumMod val="75000"/>
                      <a:lumOff val="25000"/>
                      <a:alpha val="10000"/>
                    </a:srgbClr>
                  </a:solidFill>
                </a:ln>
                <a:effectLst>
                  <a:outerShdw blurRad="9525" dist="25400" dir="14640000" algn="tl" rotWithShape="0">
                    <a:srgbClr val="000000">
                      <a:alpha val="30000"/>
                    </a:srgbClr>
                  </a:outerShdw>
                </a:effectLst>
              </a:rPr>
              <a:t> </a:t>
            </a:r>
            <a:endParaRPr lang="en-US" sz="4000"/>
          </a:p>
        </p:txBody>
      </p:sp>
      <p:sp>
        <p:nvSpPr>
          <p:cNvPr id="3" name="Content Placeholder 2">
            <a:extLst>
              <a:ext uri="{FF2B5EF4-FFF2-40B4-BE49-F238E27FC236}">
                <a16:creationId xmlns:a16="http://schemas.microsoft.com/office/drawing/2014/main" id="{BF6106B4-6432-4BEE-8DB5-5F20016043D9}"/>
              </a:ext>
            </a:extLst>
          </p:cNvPr>
          <p:cNvSpPr>
            <a:spLocks noGrp="1"/>
          </p:cNvSpPr>
          <p:nvPr>
            <p:ph idx="1"/>
          </p:nvPr>
        </p:nvSpPr>
        <p:spPr>
          <a:xfrm>
            <a:off x="160867" y="1867807"/>
            <a:ext cx="11877761" cy="5093605"/>
          </a:xfrm>
        </p:spPr>
        <p:txBody>
          <a:bodyPr vert="horz" lIns="91440" tIns="45720" rIns="91440" bIns="45720" rtlCol="0" anchor="ctr">
            <a:noAutofit/>
          </a:bodyPr>
          <a:lstStyle/>
          <a:p>
            <a:pPr marL="37465" indent="0">
              <a:lnSpc>
                <a:spcPct val="90000"/>
              </a:lnSpc>
              <a:buNone/>
            </a:pPr>
            <a:r>
              <a:rPr lang="en-US" sz="1800"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Physical landforms </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North Saskatchewan river</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Forests and agriculture</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Flat land</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Why they exist:</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North Saskatchewan river- from the Saskatchewan Glacier (in the Columbia Icefields)</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Forests and agriculture</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Flat land- volcanic action in Canadian Shield spread material across int. plains in sweeping, </a:t>
            </a: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rolling action= soil is layered </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Economic activities </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River: provides recreation; camping, swimming, canoeing, fishing, tourism, and gold panning </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Forest and agriculture: Forestry industry provides logging, pulp mill, the oil field and, increases employment</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r>
              <a:rPr lang="en-US" sz="18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Flat land: provides space (several hundred km) for oil wells and pump jacks. Farming</a:t>
            </a:r>
            <a:r>
              <a:rPr lang="en-US" sz="180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lnSpc>
                <a:spcPct val="90000"/>
              </a:lnSpc>
            </a:pP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lnSpc>
                <a:spcPct val="90000"/>
              </a:lnSpc>
            </a:pPr>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85249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1A317-582F-4E2B-8169-0269E2E28593}"/>
              </a:ext>
            </a:extLst>
          </p:cNvPr>
          <p:cNvSpPr>
            <a:spLocks noGrp="1"/>
          </p:cNvSpPr>
          <p:nvPr>
            <p:ph type="title"/>
          </p:nvPr>
        </p:nvSpPr>
        <p:spPr>
          <a:xfrm>
            <a:off x="913794" y="741515"/>
            <a:ext cx="10353761" cy="1633340"/>
          </a:xfrm>
        </p:spPr>
        <p:txBody>
          <a:bodyPr>
            <a:normAutofit/>
          </a:bodyPr>
          <a:lstStyle/>
          <a:p>
            <a:r>
              <a:rPr lang="en-US" sz="4400">
                <a:ln>
                  <a:solidFill>
                    <a:srgbClr val="000000">
                      <a:lumMod val="75000"/>
                      <a:lumOff val="25000"/>
                      <a:alpha val="10000"/>
                    </a:srgbClr>
                  </a:solidFill>
                </a:ln>
                <a:solidFill>
                  <a:srgbClr val="FFFFFF"/>
                </a:solidFill>
                <a:effectLst>
                  <a:outerShdw blurRad="9525" dist="25400" dir="14640000" algn="tl" rotWithShape="0">
                    <a:srgbClr val="000000">
                      <a:alpha val="30000"/>
                    </a:srgbClr>
                  </a:outerShdw>
                </a:effectLst>
                <a:latin typeface="Georgia"/>
                <a:ea typeface="+mj-lt"/>
                <a:cs typeface="+mj-lt"/>
              </a:rPr>
              <a:t>Climate Characteristics </a:t>
            </a:r>
            <a:endParaRPr lang="en-US" sz="4400">
              <a:ln>
                <a:solidFill>
                  <a:srgbClr val="FFFFFF">
                    <a:lumMod val="75000"/>
                    <a:lumOff val="25000"/>
                    <a:alpha val="10000"/>
                  </a:srgbClr>
                </a:solidFill>
              </a:ln>
              <a:solidFill>
                <a:srgbClr val="FFFFFF"/>
              </a:solidFill>
              <a:effectLst>
                <a:outerShdw blurRad="9525" dist="25400" dir="14640000" algn="tl" rotWithShape="0">
                  <a:srgbClr val="FFFFFF">
                    <a:alpha val="30000"/>
                  </a:srgbClr>
                </a:outerShdw>
              </a:effectLst>
              <a:latin typeface="Georgia"/>
            </a:endParaRPr>
          </a:p>
        </p:txBody>
      </p:sp>
      <p:sp>
        <p:nvSpPr>
          <p:cNvPr id="3" name="Content Placeholder 2">
            <a:extLst>
              <a:ext uri="{FF2B5EF4-FFF2-40B4-BE49-F238E27FC236}">
                <a16:creationId xmlns:a16="http://schemas.microsoft.com/office/drawing/2014/main" id="{BD69CE96-2F29-418E-9C98-04AC110BFE21}"/>
              </a:ext>
            </a:extLst>
          </p:cNvPr>
          <p:cNvSpPr>
            <a:spLocks noGrp="1"/>
          </p:cNvSpPr>
          <p:nvPr>
            <p:ph idx="1"/>
          </p:nvPr>
        </p:nvSpPr>
        <p:spPr>
          <a:xfrm>
            <a:off x="913795" y="3070927"/>
            <a:ext cx="11088547" cy="3045558"/>
          </a:xfrm>
          <a:effectLst/>
        </p:spPr>
        <p:txBody>
          <a:bodyPr vert="horz" lIns="91440" tIns="45720" rIns="91440" bIns="45720" rtlCol="0" anchor="ctr">
            <a:noAutofit/>
          </a:bodyPr>
          <a:lstStyle/>
          <a:p>
            <a:pPr indent="-305435">
              <a:lnSpc>
                <a:spcPct val="90000"/>
              </a:lnSpc>
              <a:buNone/>
            </a:pPr>
            <a:r>
              <a:rPr lang="en-US" sz="1200"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Climate Characteristics </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Continental climate (dry, sunny, and cold winters) also has very hot summers because there’s lots of wind and no big bodies of water (severe) </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Four seasons </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Frontal precipitation à cold front &amp; warm front (harsher rainfalls)</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Why they exist:</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Continental climate Drayton valley is a continental climate because of its location!</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Four seasons there are four seasons because </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Frontal precipitation the rain is harsher because there are two different temperatures, no bodies of water, and no mountains </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Economic activities</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Continental climate: because of the long winters &amp; amount of snow increases tourism through winter sports such as snowmobiling, and ice fishing </a:t>
            </a:r>
            <a:endPar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lnSpc>
                <a:spcPct val="90000"/>
              </a:lnSpc>
              <a:buNone/>
            </a:pPr>
            <a:r>
              <a:rPr lang="en-US" sz="12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Companies that mainly have winter-based supplies such as ice fishing and snowmobiling will make good money throughout the winter! </a:t>
            </a:r>
            <a:r>
              <a:rPr lang="en-US" sz="1600">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  </a:t>
            </a:r>
            <a:endParaRPr lang="en-US" sz="16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lnSpc>
                <a:spcPct val="90000"/>
              </a:lnSpc>
              <a:buNone/>
            </a:pPr>
            <a:endParaRPr lang="en-US" sz="16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p:txBody>
      </p:sp>
    </p:spTree>
    <p:extLst>
      <p:ext uri="{BB962C8B-B14F-4D97-AF65-F5344CB8AC3E}">
        <p14:creationId xmlns:p14="http://schemas.microsoft.com/office/powerpoint/2010/main" val="233310755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64C6-C0B3-4A75-887E-53D9684CD6A1}"/>
              </a:ext>
            </a:extLst>
          </p:cNvPr>
          <p:cNvSpPr>
            <a:spLocks noGrp="1"/>
          </p:cNvSpPr>
          <p:nvPr>
            <p:ph type="title"/>
          </p:nvPr>
        </p:nvSpPr>
        <p:spPr/>
        <p:txBody>
          <a:bodyPr>
            <a:normAutofit/>
          </a:bodyPr>
          <a:lstStyle/>
          <a:p>
            <a:r>
              <a:rPr lang="en-US" sz="4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Vegetation</a:t>
            </a:r>
          </a:p>
        </p:txBody>
      </p:sp>
      <p:sp>
        <p:nvSpPr>
          <p:cNvPr id="3" name="Content Placeholder 2">
            <a:extLst>
              <a:ext uri="{FF2B5EF4-FFF2-40B4-BE49-F238E27FC236}">
                <a16:creationId xmlns:a16="http://schemas.microsoft.com/office/drawing/2014/main" id="{02999D95-5199-48E0-86DA-DBAB56C5ADB5}"/>
              </a:ext>
            </a:extLst>
          </p:cNvPr>
          <p:cNvSpPr>
            <a:spLocks noGrp="1"/>
          </p:cNvSpPr>
          <p:nvPr>
            <p:ph idx="1"/>
          </p:nvPr>
        </p:nvSpPr>
        <p:spPr>
          <a:xfrm>
            <a:off x="469912" y="1536393"/>
            <a:ext cx="11152751" cy="4787466"/>
          </a:xfrm>
        </p:spPr>
        <p:txBody>
          <a:bodyPr>
            <a:normAutofit fontScale="70000" lnSpcReduction="20000"/>
          </a:bodyPr>
          <a:lstStyle/>
          <a:p>
            <a:pPr marL="37465" indent="0">
              <a:buNone/>
            </a:pPr>
            <a:r>
              <a:rPr lang="en-US"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Vegetation</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endParaRP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Land - &gt; fertile </a:t>
            </a: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Grasses -&gt; </a:t>
            </a:r>
            <a:r>
              <a:rPr lang="en-US" b="1">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Kentucky bluegrass and red fescue</a:t>
            </a: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a:t>
            </a: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Forests -&gt; habitats </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Logging/trees -&gt; pine, spruce  </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Why they exist:</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Fertile land -&gt; </a:t>
            </a:r>
            <a:r>
              <a:rPr lang="en-US" b="1">
                <a:ln>
                  <a:solidFill>
                    <a:srgbClr val="000000">
                      <a:lumMod val="75000"/>
                      <a:lumOff val="25000"/>
                      <a:alpha val="10000"/>
                    </a:srgbClr>
                  </a:solidFill>
                </a:ln>
                <a:effectLst>
                  <a:outerShdw blurRad="9525" dist="25400" dir="14640000" algn="tl" rotWithShape="0">
                    <a:srgbClr val="000000">
                      <a:alpha val="30000"/>
                    </a:srgbClr>
                  </a:outerShdw>
                </a:effectLst>
                <a:latin typeface="Georgia"/>
                <a:ea typeface="+mn-lt"/>
                <a:cs typeface="+mn-lt"/>
              </a:rPr>
              <a:t>Organic matter and plant nutrients </a:t>
            </a:r>
            <a:endParaRPr lang="en-US"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Grasses -&gt; </a:t>
            </a: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Forests -&gt;</a:t>
            </a: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Logging -&gt;</a:t>
            </a:r>
          </a:p>
          <a:p>
            <a:pPr marL="37465" indent="0">
              <a:buNone/>
            </a:pP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Economic activities: </a:t>
            </a:r>
            <a:endPar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Forestry-&gt; jobs (logging)  get lots of wood – lumber-&gt; money $$$$$$$$$$$ </a:t>
            </a:r>
          </a:p>
          <a:p>
            <a:pPr marL="37465" indent="0">
              <a:buNone/>
            </a:pPr>
            <a:r>
              <a:rPr lang="en-US">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Farms with cows= beef and other produce </a:t>
            </a:r>
          </a:p>
          <a:p>
            <a:pPr marL="37465" indent="0">
              <a:buNone/>
            </a:pPr>
            <a:endParaRPr lang="en-US" u="sng">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a:p>
            <a:pPr indent="-305435"/>
            <a:endParaRPr lang="en-US">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US">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408620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351F-59DF-4A55-BC6B-CF6A984FE045}"/>
              </a:ext>
            </a:extLst>
          </p:cNvPr>
          <p:cNvSpPr>
            <a:spLocks noGrp="1"/>
          </p:cNvSpPr>
          <p:nvPr>
            <p:ph type="title"/>
          </p:nvPr>
        </p:nvSpPr>
        <p:spPr/>
        <p:txBody>
          <a:bodyPr>
            <a:normAutofit/>
          </a:bodyPr>
          <a:lstStyle/>
          <a:p>
            <a:r>
              <a:rPr lang="en-US" sz="4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Environmental Issue</a:t>
            </a:r>
          </a:p>
        </p:txBody>
      </p:sp>
      <p:sp>
        <p:nvSpPr>
          <p:cNvPr id="3" name="Content Placeholder 2">
            <a:extLst>
              <a:ext uri="{FF2B5EF4-FFF2-40B4-BE49-F238E27FC236}">
                <a16:creationId xmlns:a16="http://schemas.microsoft.com/office/drawing/2014/main" id="{E31BE9DB-6B2A-457C-8756-676F2640E766}"/>
              </a:ext>
            </a:extLst>
          </p:cNvPr>
          <p:cNvSpPr>
            <a:spLocks noGrp="1"/>
          </p:cNvSpPr>
          <p:nvPr>
            <p:ph sz="half" idx="1"/>
          </p:nvPr>
        </p:nvSpPr>
        <p:spPr>
          <a:xfrm>
            <a:off x="913795" y="1818034"/>
            <a:ext cx="10422754" cy="4450930"/>
          </a:xfrm>
        </p:spPr>
        <p:txBody>
          <a:bodyPr>
            <a:normAutofit/>
          </a:bodyPr>
          <a:lstStyle/>
          <a:p>
            <a:pPr marL="37465" indent="0">
              <a:buNone/>
            </a:pPr>
            <a:r>
              <a:rPr lang="en-US" sz="2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The Frontier oilsands mine is being built. </a:t>
            </a:r>
          </a:p>
          <a:p>
            <a:pPr marL="37465" indent="0">
              <a:buNone/>
            </a:pPr>
            <a:r>
              <a:rPr lang="en-US" sz="2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 Frontier oilsands mine located in northeastern alberta is being built so they can extract oils from the mines for factories, cars, planes, ect.</a:t>
            </a:r>
          </a:p>
          <a:p>
            <a:pPr marL="37465" indent="0">
              <a:buNone/>
            </a:pPr>
            <a:endParaRPr lang="en-US" sz="2400">
              <a:ln>
                <a:solidFill>
                  <a:srgbClr val="000000">
                    <a:lumMod val="75000"/>
                    <a:lumOff val="25000"/>
                    <a:alpha val="10000"/>
                  </a:srgbClr>
                </a:solidFill>
              </a:ln>
              <a:effectLst>
                <a:outerShdw blurRad="9525" dist="25400" dir="14640000" algn="tl" rotWithShape="0">
                  <a:srgbClr val="000000">
                    <a:alpha val="30000"/>
                  </a:srgbClr>
                </a:outerShdw>
              </a:effectLst>
              <a:latin typeface="Georgia"/>
            </a:endParaRPr>
          </a:p>
        </p:txBody>
      </p:sp>
    </p:spTree>
    <p:extLst>
      <p:ext uri="{BB962C8B-B14F-4D97-AF65-F5344CB8AC3E}">
        <p14:creationId xmlns:p14="http://schemas.microsoft.com/office/powerpoint/2010/main" val="381679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4993-7B98-4EB9-A0F8-EB7D97D0EB8C}"/>
              </a:ext>
            </a:extLst>
          </p:cNvPr>
          <p:cNvSpPr>
            <a:spLocks noGrp="1"/>
          </p:cNvSpPr>
          <p:nvPr>
            <p:ph type="title"/>
          </p:nvPr>
        </p:nvSpPr>
        <p:spPr/>
        <p:txBody>
          <a:bodyPr/>
          <a:lstStyle/>
          <a:p>
            <a:r>
              <a:rPr lang="en-US" sz="4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Issues/Consequences   </a:t>
            </a:r>
            <a:endParaRPr lang="en-US"/>
          </a:p>
        </p:txBody>
      </p:sp>
      <p:sp>
        <p:nvSpPr>
          <p:cNvPr id="3" name="Content Placeholder 2">
            <a:extLst>
              <a:ext uri="{FF2B5EF4-FFF2-40B4-BE49-F238E27FC236}">
                <a16:creationId xmlns:a16="http://schemas.microsoft.com/office/drawing/2014/main" id="{0BB3152A-2B63-4A55-AD88-923123FF743B}"/>
              </a:ext>
            </a:extLst>
          </p:cNvPr>
          <p:cNvSpPr>
            <a:spLocks noGrp="1"/>
          </p:cNvSpPr>
          <p:nvPr>
            <p:ph idx="1"/>
          </p:nvPr>
        </p:nvSpPr>
        <p:spPr/>
        <p:txBody>
          <a:bodyPr/>
          <a:lstStyle/>
          <a:p>
            <a:pPr marL="37465" indent="0">
              <a:buNone/>
            </a:pPr>
            <a:r>
              <a:rPr lang="en-US" sz="2400">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latin typeface="Georgia"/>
                <a:ea typeface="+mn-lt"/>
                <a:cs typeface="+mn-lt"/>
              </a:rPr>
              <a:t>"The Frontier mine will make it super difficult for Canada to meet its climate commitments." =&gt; the oil sands are emitting too many greenhouse gases per year. Climate change strongly effects the oil demand and any change will cause difficulties. </a:t>
            </a:r>
            <a:endParaRPr lang="en-US" sz="2400">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latin typeface="Georgia"/>
            </a:endParaRPr>
          </a:p>
          <a:p>
            <a:pPr marL="37465" indent="0">
              <a:buNone/>
            </a:pPr>
            <a:r>
              <a:rPr lang="en-US" sz="2400">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latin typeface="Georgia"/>
                <a:ea typeface="+mn-lt"/>
                <a:cs typeface="+mn-lt"/>
              </a:rPr>
              <a:t>"Almost 3,000 hectares of  forest will be cut down to make room for the mine." =&gt; animals will lose their habitats and have no home. </a:t>
            </a:r>
          </a:p>
          <a:p>
            <a:pPr marL="37465" indent="0">
              <a:buNone/>
            </a:pPr>
            <a:r>
              <a:rPr lang="en-US" sz="2400">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latin typeface="Georgia"/>
                <a:ea typeface="+mn-lt"/>
                <a:cs typeface="+mn-lt"/>
              </a:rPr>
              <a:t>"Nobody knows how or when the site will be cleaned up." =&gt;if nobody can say when or how the site will be cleaned it is possible the builders don’t know or don’t care, and it could be held off for longer than it should. </a:t>
            </a:r>
            <a:endParaRPr lang="en-US" sz="2400">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latin typeface="Georgia"/>
            </a:endParaRPr>
          </a:p>
        </p:txBody>
      </p:sp>
    </p:spTree>
    <p:extLst>
      <p:ext uri="{BB962C8B-B14F-4D97-AF65-F5344CB8AC3E}">
        <p14:creationId xmlns:p14="http://schemas.microsoft.com/office/powerpoint/2010/main" val="152179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B266-6A90-474C-8758-B7233971DBC8}"/>
              </a:ext>
            </a:extLst>
          </p:cNvPr>
          <p:cNvSpPr>
            <a:spLocks noGrp="1"/>
          </p:cNvSpPr>
          <p:nvPr>
            <p:ph type="title"/>
          </p:nvPr>
        </p:nvSpPr>
        <p:spPr/>
        <p:txBody>
          <a:bodyPr/>
          <a:lstStyle/>
          <a:p>
            <a:r>
              <a:rPr lang="en-US" sz="4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Solution</a:t>
            </a:r>
            <a:r>
              <a:rPr lang="en-US">
                <a:ln>
                  <a:solidFill>
                    <a:srgbClr val="000000">
                      <a:lumMod val="75000"/>
                      <a:lumOff val="25000"/>
                      <a:alpha val="10000"/>
                    </a:srgbClr>
                  </a:solidFill>
                </a:ln>
                <a:effectLst>
                  <a:outerShdw blurRad="9525" dist="25400" dir="14640000" algn="tl" rotWithShape="0">
                    <a:srgbClr val="000000">
                      <a:alpha val="30000"/>
                    </a:srgbClr>
                  </a:outerShdw>
                </a:effectLst>
              </a:rPr>
              <a:t> </a:t>
            </a:r>
            <a:endParaRPr lang="en-US"/>
          </a:p>
        </p:txBody>
      </p:sp>
      <p:sp>
        <p:nvSpPr>
          <p:cNvPr id="3" name="Content Placeholder 2">
            <a:extLst>
              <a:ext uri="{FF2B5EF4-FFF2-40B4-BE49-F238E27FC236}">
                <a16:creationId xmlns:a16="http://schemas.microsoft.com/office/drawing/2014/main" id="{08CB633C-719A-4AEA-812E-6A0B286CE2B2}"/>
              </a:ext>
            </a:extLst>
          </p:cNvPr>
          <p:cNvSpPr>
            <a:spLocks noGrp="1"/>
          </p:cNvSpPr>
          <p:nvPr>
            <p:ph idx="1"/>
          </p:nvPr>
        </p:nvSpPr>
        <p:spPr/>
        <p:txBody>
          <a:bodyPr/>
          <a:lstStyle/>
          <a:p>
            <a:pPr marL="37465" indent="0">
              <a:buNone/>
            </a:pPr>
            <a:r>
              <a:rPr lang="en-US" sz="2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The problem is that we want to use oil as a form of energy for example gas for planes and cars.to prevent the negative enviornmental issues we should rely more on other forms of energy such as wind -&gt; windmills, heat -&gt; sun, water, and electricity. </a:t>
            </a:r>
          </a:p>
          <a:p>
            <a:pPr marL="37465" indent="0">
              <a:buNone/>
            </a:pPr>
            <a:r>
              <a:rPr lang="en-US" sz="2400">
                <a:ln>
                  <a:solidFill>
                    <a:srgbClr val="000000">
                      <a:lumMod val="75000"/>
                      <a:lumOff val="25000"/>
                      <a:alpha val="10000"/>
                    </a:srgbClr>
                  </a:solidFill>
                </a:ln>
                <a:effectLst>
                  <a:outerShdw blurRad="9525" dist="25400" dir="14640000" algn="tl" rotWithShape="0">
                    <a:srgbClr val="000000">
                      <a:alpha val="30000"/>
                    </a:srgbClr>
                  </a:outerShdw>
                </a:effectLst>
                <a:latin typeface="Georgia"/>
              </a:rPr>
              <a:t>In 50 years frrom now we will be using those to our advantage. We will also hopefully have all electric cars,planes, boats, ect.  in replace with gas...  </a:t>
            </a:r>
          </a:p>
        </p:txBody>
      </p:sp>
    </p:spTree>
    <p:extLst>
      <p:ext uri="{BB962C8B-B14F-4D97-AF65-F5344CB8AC3E}">
        <p14:creationId xmlns:p14="http://schemas.microsoft.com/office/powerpoint/2010/main" val="229543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4" descr="A windmill on top of a grass covered field&#10;&#10;Description generated with very high confidence">
            <a:extLst>
              <a:ext uri="{FF2B5EF4-FFF2-40B4-BE49-F238E27FC236}">
                <a16:creationId xmlns:a16="http://schemas.microsoft.com/office/drawing/2014/main" id="{DA10E250-C125-41C6-9B69-80FBCE3C6A7C}"/>
              </a:ext>
            </a:extLst>
          </p:cNvPr>
          <p:cNvPicPr>
            <a:picLocks noChangeAspect="1"/>
          </p:cNvPicPr>
          <p:nvPr/>
        </p:nvPicPr>
        <p:blipFill rotWithShape="1">
          <a:blip r:embed="rId3">
            <a:grayscl/>
          </a:blip>
          <a:srcRect t="15730"/>
          <a:stretch/>
        </p:blipFill>
        <p:spPr>
          <a:xfrm>
            <a:off x="20" y="10"/>
            <a:ext cx="12191980" cy="6857990"/>
          </a:xfrm>
          <a:prstGeom prst="rect">
            <a:avLst/>
          </a:prstGeom>
        </p:spPr>
      </p:pic>
    </p:spTree>
    <p:extLst>
      <p:ext uri="{BB962C8B-B14F-4D97-AF65-F5344CB8AC3E}">
        <p14:creationId xmlns:p14="http://schemas.microsoft.com/office/powerpoint/2010/main" val="230723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 name="Picture 2" descr="A picture containing outdoor, grass, building, standing&#10;&#10;Description generated with very high confidence">
            <a:extLst>
              <a:ext uri="{FF2B5EF4-FFF2-40B4-BE49-F238E27FC236}">
                <a16:creationId xmlns:a16="http://schemas.microsoft.com/office/drawing/2014/main" id="{074F97E4-F4A1-48BC-821E-61E084156CFD}"/>
              </a:ext>
            </a:extLst>
          </p:cNvPr>
          <p:cNvPicPr>
            <a:picLocks noChangeAspect="1"/>
          </p:cNvPicPr>
          <p:nvPr/>
        </p:nvPicPr>
        <p:blipFill rotWithShape="1">
          <a:blip r:embed="rId3">
            <a:grayscl/>
          </a:blip>
          <a:srcRect l="3943" b="6746"/>
          <a:stretch/>
        </p:blipFill>
        <p:spPr>
          <a:xfrm>
            <a:off x="21" y="10"/>
            <a:ext cx="12191987" cy="6848921"/>
          </a:xfrm>
          <a:prstGeom prst="rect">
            <a:avLst/>
          </a:prstGeom>
        </p:spPr>
      </p:pic>
    </p:spTree>
    <p:extLst>
      <p:ext uri="{BB962C8B-B14F-4D97-AF65-F5344CB8AC3E}">
        <p14:creationId xmlns:p14="http://schemas.microsoft.com/office/powerpoint/2010/main" val="3779794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413524"/>
      </a:dk2>
      <a:lt2>
        <a:srgbClr val="E8E2E6"/>
      </a:lt2>
      <a:accent1>
        <a:srgbClr val="47B663"/>
      </a:accent1>
      <a:accent2>
        <a:srgbClr val="4EB23A"/>
      </a:accent2>
      <a:accent3>
        <a:srgbClr val="82AF44"/>
      </a:accent3>
      <a:accent4>
        <a:srgbClr val="A6A636"/>
      </a:accent4>
      <a:accent5>
        <a:srgbClr val="C4924C"/>
      </a:accent5>
      <a:accent6>
        <a:srgbClr val="B24E3A"/>
      </a:accent6>
      <a:hlink>
        <a:srgbClr val="987F32"/>
      </a:hlink>
      <a:folHlink>
        <a:srgbClr val="828282"/>
      </a:folHlink>
    </a:clrScheme>
    <a:fontScheme name="Slate">
      <a:maj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SlateVTI</vt:lpstr>
      <vt:lpstr>Drayton Valley </vt:lpstr>
      <vt:lpstr>Physical Landforms </vt:lpstr>
      <vt:lpstr>Climate Characteristics </vt:lpstr>
      <vt:lpstr>Vegetation</vt:lpstr>
      <vt:lpstr>Environmental Issue</vt:lpstr>
      <vt:lpstr>Issues/Consequences   </vt:lpstr>
      <vt:lpstr>Solution </vt:lpstr>
      <vt:lpstr>PowerPoint Presentation</vt:lpstr>
      <vt:lpstr>PowerPoint Presentation</vt:lpstr>
      <vt:lpstr>PowerPoint Presentation</vt:lpstr>
      <vt:lpstr>Bibliography </vt:lpstr>
      <vt:lpstr>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2019-11-01T17:10:54Z</dcterms:created>
  <dcterms:modified xsi:type="dcterms:W3CDTF">2019-11-07T00:51:46Z</dcterms:modified>
</cp:coreProperties>
</file>